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7FFE558D_A75B5FA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29"/>
  </p:notesMasterIdLst>
  <p:sldIdLst>
    <p:sldId id="2134809759" r:id="rId6"/>
    <p:sldId id="2134809774" r:id="rId7"/>
    <p:sldId id="2147374468" r:id="rId8"/>
    <p:sldId id="2147374650" r:id="rId9"/>
    <p:sldId id="2147374651" r:id="rId10"/>
    <p:sldId id="2147374477" r:id="rId11"/>
    <p:sldId id="2147374652" r:id="rId12"/>
    <p:sldId id="2147374469" r:id="rId13"/>
    <p:sldId id="2147374476" r:id="rId14"/>
    <p:sldId id="2147374611" r:id="rId15"/>
    <p:sldId id="2147374612" r:id="rId16"/>
    <p:sldId id="2147374613" r:id="rId17"/>
    <p:sldId id="2147374614" r:id="rId18"/>
    <p:sldId id="2147374615" r:id="rId19"/>
    <p:sldId id="2147374616" r:id="rId20"/>
    <p:sldId id="2147374617" r:id="rId21"/>
    <p:sldId id="2147374618" r:id="rId22"/>
    <p:sldId id="2147374619" r:id="rId23"/>
    <p:sldId id="2147374621" r:id="rId24"/>
    <p:sldId id="2147374474" r:id="rId25"/>
    <p:sldId id="2134809888" r:id="rId26"/>
    <p:sldId id="2147374654" r:id="rId27"/>
    <p:sldId id="21473746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26803-E399-1D0F-5724-A34B5BE1649E}" name="Eve Chalifour" initials="EC" userId="Eve Chalifour" providerId="None"/>
  <p188:author id="{62D7897E-DB2F-8805-D947-1B5A492041B1}" name="Edgar WABYONA" initials="EW" userId="S::edgar.wabyona@wfp.org::40e95b09-a028-454d-bf7e-c3d8cebbedca" providerId="AD"/>
  <p188:author id="{7B4011F6-C5B7-A759-CD9B-DB1275BEB093}" name="Eve CHALIFOUR" initials="" userId="S::eve.chalifour@wfp.org::8e56e94a-3985-474c-904d-6a41420def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99"/>
    <a:srgbClr val="FFFFFF"/>
    <a:srgbClr val="86B87A"/>
    <a:srgbClr val="85B7DF"/>
    <a:srgbClr val="396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44DC1-F8AE-4B1A-9614-54E2826CE761}" v="1" dt="2026-04-09T12:13:22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omments/modernComment_7FFE558D_A75B5F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7C8919-1FB8-454A-8D61-CE1A2CE279BB}" authorId="{26026803-E399-1D0F-5724-A34B5BE1649E}" created="2026-03-26T09:34:15.921">
    <pc:sldMkLst xmlns:pc="http://schemas.microsoft.com/office/powerpoint/2013/main/command">
      <pc:docMk/>
      <pc:sldMk cId="2807783334" sldId="2147374477"/>
    </pc:sldMkLst>
    <p188:txBody>
      <a:bodyPr/>
      <a:lstStyle/>
      <a:p>
        <a:r>
          <a:rPr lang="en-US"/>
          <a:t>Adapt to the CO context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386B7-58B1-4005-BC52-6CE14BF4651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0017B-9732-48C3-A9BE-3991EE99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78" y="463233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92175"/>
            <a:ext cx="11328400" cy="2673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7475205-46DC-437A-BCFC-06E665951C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599236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B52B291-B72B-4EAB-92B1-D2D5FD030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599236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8869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nda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9FE7B-3EBA-4544-961A-ACC7CF55D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977900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E73030-855F-4252-8B55-A67ACA890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850519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35A4DF-D729-4AEF-AC7D-A6CBD792FF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2723138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AF9709C-E2E7-4B67-A23B-B889053362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595757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8678042-E3FA-438C-A46D-21158E3FD0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4468376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A55FE68-B17B-4334-A96E-6DDF5B38B5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5340995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BDDCAC7-942E-4B12-8C36-271C011F1B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00709" y="975835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1DEF50-BE74-441C-9DCA-FFF5652785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00709" y="1848454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F08F62-F4AD-4B54-BE8E-49347A421B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0709" y="2721073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1932158-4F59-486B-9D88-418AA29F06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00709" y="3593692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7EA1016-BDE0-47EB-A787-2BD9CD244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0709" y="4466311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7D5AE3-D9A6-4686-B3D5-0B1C0FCD95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0709" y="5338930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6666E5B-89DB-46AF-851E-802A8F1E05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</p:spTree>
    <p:extLst>
      <p:ext uri="{BB962C8B-B14F-4D97-AF65-F5344CB8AC3E}">
        <p14:creationId xmlns:p14="http://schemas.microsoft.com/office/powerpoint/2010/main" val="759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3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11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5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5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73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78" y="463233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92175"/>
            <a:ext cx="11328400" cy="2673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7475205-46DC-437A-BCFC-06E665951C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599236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B52B291-B72B-4EAB-92B1-D2D5FD030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599236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33322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3F04ED-29AD-4A7B-8D5B-62E2AC379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3488059"/>
            <a:ext cx="991329" cy="2648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E9046-A56D-4913-9F57-A85423E10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39" y="4939191"/>
            <a:ext cx="9520842" cy="4202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34AAA12-3FBE-4A2D-8AA5-8A0AC7ADB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438" y="5422901"/>
            <a:ext cx="9520842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866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4A63E9-D34A-4C23-9224-BA5BDC6D24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3F04ED-29AD-4A7B-8D5B-62E2AC379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3488059"/>
            <a:ext cx="991329" cy="2648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6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E9046-A56D-4913-9F57-A85423E10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439" y="4939191"/>
            <a:ext cx="9520842" cy="4202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34AAA12-3FBE-4A2D-8AA5-8A0AC7ADB2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438" y="5422901"/>
            <a:ext cx="9520842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866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4A63E9-D34A-4C23-9224-BA5BDC6D24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3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7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A6FDDB-6BD3-44B3-B2F9-403D74E79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438" y="2640177"/>
            <a:ext cx="9414162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297B639-CAAF-4AE4-9827-74BE197D9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438" y="3294863"/>
            <a:ext cx="9414162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Presentation Subtitle</a:t>
            </a:r>
          </a:p>
        </p:txBody>
      </p:sp>
      <p:pic>
        <p:nvPicPr>
          <p:cNvPr id="15" name="Picture 14" descr="Logo. World Food Programme. Saving Lives. Changing Lives.">
            <a:extLst>
              <a:ext uri="{FF2B5EF4-FFF2-40B4-BE49-F238E27FC236}">
                <a16:creationId xmlns:a16="http://schemas.microsoft.com/office/drawing/2014/main" id="{F0D1FCCB-D861-4208-9FFB-E806B4765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8B35B4-2A89-4F48-8316-B434FA27B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68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E960C-00EE-80A9-C2AA-2431F2B8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E526F3C-5FDD-470A-8114-BAA146ED07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3861" y="6592570"/>
            <a:ext cx="11384280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04C618-BB69-427B-831C-CF679FA163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9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B03725-01EC-4F77-B754-E0017588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65088"/>
            <a:ext cx="12192000" cy="6923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50152-881A-413D-940A-CA064D986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6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990336"/>
            <a:ext cx="518414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606922"/>
            <a:ext cx="518414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98338A-7F28-40A3-B27E-43111C2547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9829" y="590222"/>
            <a:ext cx="5321481" cy="4008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C0E84E9-A6A6-4F54-ACA6-E3895F7998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9829" y="4865579"/>
            <a:ext cx="5321481" cy="14599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57139F7-CDDD-4A81-AE07-4845E7DA5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601351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34E71DE9-323B-4302-B34D-AAD8CBCF5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601351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B11E6A-E74C-40C6-A8AD-0F2F1CA3AD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4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C5F042-EE93-4DBA-A636-BA43A67CDD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1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o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9CAAA-B315-4B74-9F3F-260966DE8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A67CE-9C5E-423F-A50B-DDB6A4A3A424}"/>
              </a:ext>
            </a:extLst>
          </p:cNvPr>
          <p:cNvSpPr txBox="1"/>
          <p:nvPr userDrawn="1"/>
        </p:nvSpPr>
        <p:spPr>
          <a:xfrm>
            <a:off x="1886050" y="-495963"/>
            <a:ext cx="10305949" cy="430887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background </a:t>
            </a:r>
            <a:r>
              <a:rPr lang="en-US" sz="11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colours (see box to the left), also the gray boxes are to just mark borders, please delete these when finalizing</a:t>
            </a:r>
            <a:endParaRPr lang="en-US" sz="11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</a:t>
            </a:r>
            <a:r>
              <a:rPr lang="en-US" err="1"/>
              <a:t>Characterisitc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8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1" y="2896593"/>
            <a:ext cx="5499100" cy="16978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9788" y="4800965"/>
            <a:ext cx="5858509" cy="26733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096" y="1870633"/>
            <a:ext cx="1006950" cy="100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3600" y="5107628"/>
            <a:ext cx="5858509" cy="2333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Characteristic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E1D3B6-D880-46AD-83D2-0434CA1620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0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nda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9FE7B-3EBA-4544-961A-ACC7CF55D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977900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E73030-855F-4252-8B55-A67ACA890E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1850519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A35A4DF-D729-4AEF-AC7D-A6CBD792FF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2723138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AF9709C-E2E7-4B67-A23B-B889053362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595757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8678042-E3FA-438C-A46D-21158E3FD0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4468376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A55FE68-B17B-4334-A96E-6DDF5B38B5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5340995"/>
            <a:ext cx="438887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9BDDCAC7-942E-4B12-8C36-271C011F1B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00709" y="975835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1DEF50-BE74-441C-9DCA-FFF5652785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00709" y="1848454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AF08F62-F4AD-4B54-BE8E-49347A421B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0709" y="2721073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1932158-4F59-486B-9D88-418AA29F06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00709" y="3593692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7EA1016-BDE0-47EB-A787-2BD9CD244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0709" y="4466311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7D5AE3-D9A6-4686-B3D5-0B1C0FCD95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0709" y="5338930"/>
            <a:ext cx="4503891" cy="4635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rgbClr val="0080C3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Insert agenda item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6666E5B-89DB-46AF-851E-802A8F1E05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35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</p:spTree>
    <p:extLst>
      <p:ext uri="{BB962C8B-B14F-4D97-AF65-F5344CB8AC3E}">
        <p14:creationId xmlns:p14="http://schemas.microsoft.com/office/powerpoint/2010/main" val="388027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46A31-CC04-42E5-AB51-D423FFA4A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42945-10C2-4BE6-ABF1-32B7DBDC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F610A7-DE28-44B3-B8C3-0349AA182A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38" y="6099812"/>
            <a:ext cx="9520842" cy="1739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Year Month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A6FDDB-6BD3-44B3-B2F9-403D74E79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438" y="2640177"/>
            <a:ext cx="9414162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297B639-CAAF-4AE4-9827-74BE197D9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438" y="3294863"/>
            <a:ext cx="9414162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Presentation Subtitle</a:t>
            </a:r>
          </a:p>
        </p:txBody>
      </p:sp>
      <p:pic>
        <p:nvPicPr>
          <p:cNvPr id="15" name="Picture 14" descr="Logo. World Food Programme. Saving Lives. Changing Lives.">
            <a:extLst>
              <a:ext uri="{FF2B5EF4-FFF2-40B4-BE49-F238E27FC236}">
                <a16:creationId xmlns:a16="http://schemas.microsoft.com/office/drawing/2014/main" id="{F0D1FCCB-D861-4208-9FFB-E806B4765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8B35B4-2A89-4F48-8316-B434FA27B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See the instruction slide to find the link to pre-selected photos you can choose from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94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937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517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2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778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31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42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3591BB-DB01-D043-A519-067963333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0232" y="643259"/>
            <a:ext cx="991329" cy="26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78" y="463233"/>
            <a:ext cx="11363961" cy="35972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892175"/>
            <a:ext cx="11328400" cy="2673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7475205-46DC-437A-BCFC-06E665951C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599236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D7D89F-6A68-3F9C-71FE-4D711CF0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100" y="6610581"/>
            <a:ext cx="1435100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98F9B-27C2-436E-B9AA-7A88BA9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lou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E960C-00EE-80A9-C2AA-2431F2B8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E526F3C-5FDD-470A-8114-BAA146ED07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3861" y="6592570"/>
            <a:ext cx="11384280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04C618-BB69-427B-831C-CF679FA163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B03725-01EC-4F77-B754-E001758843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65088"/>
            <a:ext cx="12192000" cy="6923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729077"/>
            <a:ext cx="11366500" cy="6165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345663"/>
            <a:ext cx="11366500" cy="4124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750152-881A-413D-940A-CA064D986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CCB6C-4C76-4ECE-8521-130F87D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6AF7796-23CD-4C1C-B76F-69DDCB7DB4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EFE04A-F34C-4F88-BE14-A94585D85D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C27B15C-2DFC-495B-A0F3-EA4E73B0DE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CEF02-BB32-404C-AF9F-8F5339165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860" y="2990336"/>
            <a:ext cx="5184140" cy="616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80C3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520E337-F11F-4259-9BC6-71B00F80F6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860" y="3606922"/>
            <a:ext cx="5184140" cy="41244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Section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98338A-7F28-40A3-B27E-43111C2547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9829" y="590222"/>
            <a:ext cx="5321481" cy="4008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C0E84E9-A6A6-4F54-ACA6-E3895F7998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9829" y="4865579"/>
            <a:ext cx="5321481" cy="14599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57139F7-CDDD-4A81-AE07-4845E7DA51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601351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34E71DE9-323B-4302-B34D-AAD8CBCF5D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601351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B11E6A-E74C-40C6-A8AD-0F2F1CA3AD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rgbClr val="0080C3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C5F042-EE93-4DBA-A636-BA43A67CDD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o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9CAAA-B315-4B74-9F3F-260966DE8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38" y="2395147"/>
            <a:ext cx="11363961" cy="1697830"/>
          </a:xfrm>
          <a:prstGeom prst="rect">
            <a:avLst/>
          </a:prstGeom>
        </p:spPr>
        <p:txBody>
          <a:bodyPr lIns="457200" tIns="0" rIns="457200" bIns="0"/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" y="4388008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A67CE-9C5E-423F-A50B-DDB6A4A3A424}"/>
              </a:ext>
            </a:extLst>
          </p:cNvPr>
          <p:cNvSpPr txBox="1"/>
          <p:nvPr userDrawn="1"/>
        </p:nvSpPr>
        <p:spPr>
          <a:xfrm>
            <a:off x="1886050" y="-495963"/>
            <a:ext cx="10305949" cy="430887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background </a:t>
            </a:r>
            <a:r>
              <a:rPr lang="en-US" sz="11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colours (see box to the left), also the gray boxes are to just mark borders, please delete these when finalizing</a:t>
            </a:r>
            <a:endParaRPr lang="en-US" sz="11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087" y="1255003"/>
            <a:ext cx="1160463" cy="116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672" y="4655343"/>
            <a:ext cx="11394438" cy="26733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</a:t>
            </a:r>
            <a:r>
              <a:rPr lang="en-US" err="1"/>
              <a:t>Characterisitc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11364308-DBD6-4A39-97FB-3543AEC552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1641" y="6573520"/>
            <a:ext cx="11366499" cy="267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611F2-54BB-4732-BC5D-3431D2E80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1" y="2896593"/>
            <a:ext cx="5499100" cy="16978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diam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ante, </a:t>
            </a:r>
            <a:r>
              <a:rPr lang="en-US" err="1"/>
              <a:t>finibus</a:t>
            </a:r>
            <a:r>
              <a:rPr lang="en-US"/>
              <a:t> et </a:t>
            </a:r>
            <a:r>
              <a:rPr lang="en-US" err="1"/>
              <a:t>euismod</a:t>
            </a:r>
            <a:r>
              <a:rPr lang="en-US"/>
              <a:t> id,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ipsum. Donec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ligula </a:t>
            </a:r>
            <a:r>
              <a:rPr lang="en-US" err="1"/>
              <a:t>interdum</a:t>
            </a:r>
            <a:r>
              <a:rPr lang="en-US"/>
              <a:t> in.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07CCB-5AC6-4DED-A705-B40390F63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BE24F8-CA26-4EC6-BB7A-A446B930E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9788" y="4800965"/>
            <a:ext cx="5858509" cy="26733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rgbClr val="0080C3"/>
                </a:solidFill>
                <a:latin typeface="+mn-lt"/>
              </a:defRPr>
            </a:lvl1pPr>
          </a:lstStyle>
          <a:p>
            <a:pPr lvl="0"/>
            <a:r>
              <a:rPr lang="en-US"/>
              <a:t>Name/Country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4E2DCC-3653-4ADC-81AD-187717F313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B90B90D-E265-4C47-9BCD-FA47B1EBFF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88140" y="0"/>
            <a:ext cx="4038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500"/>
            </a:lvl1pPr>
          </a:lstStyle>
          <a:p>
            <a:pPr lvl="0"/>
            <a:r>
              <a:rPr lang="en-US"/>
              <a:t>Delete</a:t>
            </a:r>
          </a:p>
          <a:p>
            <a:pPr lvl="0"/>
            <a:r>
              <a:rPr lang="en-US"/>
              <a:t>later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87A2393-41A7-4854-9878-6E6733F88E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" y="0"/>
            <a:ext cx="11366499" cy="463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pPr lvl="0"/>
            <a:r>
              <a:rPr lang="en-US"/>
              <a:t>Ruler – delete when finalizing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F30F715-3D8D-41CA-8893-174F859B5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6" y="6332854"/>
            <a:ext cx="9902824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Notes/Source: Delete if not needed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85DB7B4-3DC4-41D7-A29F-E419F9B81F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2881" y="6332854"/>
            <a:ext cx="1445257" cy="2333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Slide #(Delete if not needed</a:t>
            </a:r>
          </a:p>
        </p:txBody>
      </p:sp>
      <p:pic>
        <p:nvPicPr>
          <p:cNvPr id="21" name="Graphic 20" descr="Open quotation mark with solid fill">
            <a:extLst>
              <a:ext uri="{FF2B5EF4-FFF2-40B4-BE49-F238E27FC236}">
                <a16:creationId xmlns:a16="http://schemas.microsoft.com/office/drawing/2014/main" id="{6C67D2CC-1558-4EC1-852D-EAB2FB44FC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096" y="1870633"/>
            <a:ext cx="1006950" cy="100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B0FCBFD-4BB1-480D-B99C-4313BDEF1E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43600" y="5107628"/>
            <a:ext cx="5858509" cy="2333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>
                <a:solidFill>
                  <a:srgbClr val="0080C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Title/Participant Characteristic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E568E-92E2-44DE-AC7C-BD937AE091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1641" y="643499"/>
            <a:ext cx="5235472" cy="55710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BE1D3B6-D880-46AD-83D2-0434CA1620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30400" y="-535624"/>
            <a:ext cx="10261600" cy="433388"/>
          </a:xfrm>
          <a:prstGeom prst="rect">
            <a:avLst/>
          </a:prstGeom>
          <a:solidFill>
            <a:srgbClr val="FFE89F"/>
          </a:solidFill>
        </p:spPr>
        <p:txBody>
          <a:bodyPr/>
          <a:lstStyle>
            <a:lvl1pPr>
              <a:defRPr/>
            </a:lvl1pPr>
          </a:lstStyle>
          <a:p>
            <a:r>
              <a:rPr lang="en-US"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change the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left), also the gray boxes are to just mark borders, please delete these when finalizing. Find a link to pre-selected photos in the instructions slide (1)</a:t>
            </a:r>
            <a:endParaRPr lang="en-US" sz="12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9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eaLnBrk="1" hangingPunct="1">
        <a:defRPr sz="2600" b="1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eaLnBrk="1" hangingPunct="1">
        <a:defRPr sz="1200">
          <a:latin typeface="+mn-lt"/>
          <a:ea typeface="+mn-ea"/>
          <a:cs typeface="+mn-cs"/>
        </a:defRPr>
      </a:lvl1pPr>
      <a:lvl2pPr marL="414618" eaLnBrk="1" hangingPunct="1">
        <a:defRPr sz="1200">
          <a:latin typeface="+mn-lt"/>
          <a:ea typeface="+mn-ea"/>
          <a:cs typeface="+mn-cs"/>
        </a:defRPr>
      </a:lvl2pPr>
      <a:lvl3pPr marL="829235" eaLnBrk="1" hangingPunct="1">
        <a:defRPr sz="1200">
          <a:latin typeface="+mn-lt"/>
          <a:ea typeface="+mn-ea"/>
          <a:cs typeface="+mn-cs"/>
        </a:defRPr>
      </a:lvl3pPr>
      <a:lvl4pPr marL="1243854" eaLnBrk="1" hangingPunct="1">
        <a:defRPr sz="1200">
          <a:latin typeface="+mn-lt"/>
          <a:ea typeface="+mn-ea"/>
          <a:cs typeface="+mn-cs"/>
        </a:defRPr>
      </a:lvl4pPr>
      <a:lvl5pPr marL="1658471" eaLnBrk="1" hangingPunct="1">
        <a:defRPr sz="1200"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18" eaLnBrk="1" hangingPunct="1">
        <a:defRPr>
          <a:latin typeface="+mn-lt"/>
          <a:ea typeface="+mn-ea"/>
          <a:cs typeface="+mn-cs"/>
        </a:defRPr>
      </a:lvl2pPr>
      <a:lvl3pPr marL="829235" eaLnBrk="1" hangingPunct="1">
        <a:defRPr>
          <a:latin typeface="+mn-lt"/>
          <a:ea typeface="+mn-ea"/>
          <a:cs typeface="+mn-cs"/>
        </a:defRPr>
      </a:lvl3pPr>
      <a:lvl4pPr marL="1243854" eaLnBrk="1" hangingPunct="1">
        <a:defRPr>
          <a:latin typeface="+mn-lt"/>
          <a:ea typeface="+mn-ea"/>
          <a:cs typeface="+mn-cs"/>
        </a:defRPr>
      </a:lvl4pPr>
      <a:lvl5pPr marL="1658471" eaLnBrk="1" hangingPunct="1">
        <a:defRPr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2424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3936">
          <p15:clr>
            <a:srgbClr val="F26B43"/>
          </p15:clr>
        </p15:guide>
        <p15:guide id="9" pos="3744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840">
          <p15:clr>
            <a:srgbClr val="F26B43"/>
          </p15:clr>
        </p15:guide>
        <p15:guide id="12" orient="horz" pos="25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eaLnBrk="1" hangingPunct="1">
        <a:defRPr sz="2600" b="1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eaLnBrk="1" hangingPunct="1">
        <a:defRPr sz="1200">
          <a:latin typeface="+mn-lt"/>
          <a:ea typeface="+mn-ea"/>
          <a:cs typeface="+mn-cs"/>
        </a:defRPr>
      </a:lvl1pPr>
      <a:lvl2pPr marL="414618" eaLnBrk="1" hangingPunct="1">
        <a:defRPr sz="1200">
          <a:latin typeface="+mn-lt"/>
          <a:ea typeface="+mn-ea"/>
          <a:cs typeface="+mn-cs"/>
        </a:defRPr>
      </a:lvl2pPr>
      <a:lvl3pPr marL="829235" eaLnBrk="1" hangingPunct="1">
        <a:defRPr sz="1200">
          <a:latin typeface="+mn-lt"/>
          <a:ea typeface="+mn-ea"/>
          <a:cs typeface="+mn-cs"/>
        </a:defRPr>
      </a:lvl3pPr>
      <a:lvl4pPr marL="1243854" eaLnBrk="1" hangingPunct="1">
        <a:defRPr sz="1200">
          <a:latin typeface="+mn-lt"/>
          <a:ea typeface="+mn-ea"/>
          <a:cs typeface="+mn-cs"/>
        </a:defRPr>
      </a:lvl4pPr>
      <a:lvl5pPr marL="1658471" eaLnBrk="1" hangingPunct="1">
        <a:defRPr sz="1200"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18" eaLnBrk="1" hangingPunct="1">
        <a:defRPr>
          <a:latin typeface="+mn-lt"/>
          <a:ea typeface="+mn-ea"/>
          <a:cs typeface="+mn-cs"/>
        </a:defRPr>
      </a:lvl2pPr>
      <a:lvl3pPr marL="829235" eaLnBrk="1" hangingPunct="1">
        <a:defRPr>
          <a:latin typeface="+mn-lt"/>
          <a:ea typeface="+mn-ea"/>
          <a:cs typeface="+mn-cs"/>
        </a:defRPr>
      </a:lvl3pPr>
      <a:lvl4pPr marL="1243854" eaLnBrk="1" hangingPunct="1">
        <a:defRPr>
          <a:latin typeface="+mn-lt"/>
          <a:ea typeface="+mn-ea"/>
          <a:cs typeface="+mn-cs"/>
        </a:defRPr>
      </a:lvl4pPr>
      <a:lvl5pPr marL="1658471" eaLnBrk="1" hangingPunct="1">
        <a:defRPr>
          <a:latin typeface="+mn-lt"/>
          <a:ea typeface="+mn-ea"/>
          <a:cs typeface="+mn-cs"/>
        </a:defRPr>
      </a:lvl5pPr>
      <a:lvl6pPr marL="2073088" eaLnBrk="1" hangingPunct="1">
        <a:defRPr>
          <a:latin typeface="+mn-lt"/>
          <a:ea typeface="+mn-ea"/>
          <a:cs typeface="+mn-cs"/>
        </a:defRPr>
      </a:lvl6pPr>
      <a:lvl7pPr marL="2487705" eaLnBrk="1" hangingPunct="1">
        <a:defRPr>
          <a:latin typeface="+mn-lt"/>
          <a:ea typeface="+mn-ea"/>
          <a:cs typeface="+mn-cs"/>
        </a:defRPr>
      </a:lvl7pPr>
      <a:lvl8pPr marL="2902323" eaLnBrk="1" hangingPunct="1">
        <a:defRPr>
          <a:latin typeface="+mn-lt"/>
          <a:ea typeface="+mn-ea"/>
          <a:cs typeface="+mn-cs"/>
        </a:defRPr>
      </a:lvl8pPr>
      <a:lvl9pPr marL="331694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2424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3936">
          <p15:clr>
            <a:srgbClr val="F26B43"/>
          </p15:clr>
        </p15:guide>
        <p15:guide id="9" pos="3744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840">
          <p15:clr>
            <a:srgbClr val="F26B43"/>
          </p15:clr>
        </p15:guide>
        <p15:guide id="12" orient="horz" pos="2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7FFE558D_A75B5F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under a tree&#10;&#10;AI-generated content may be incorrect.">
            <a:extLst>
              <a:ext uri="{FF2B5EF4-FFF2-40B4-BE49-F238E27FC236}">
                <a16:creationId xmlns:a16="http://schemas.microsoft.com/office/drawing/2014/main" id="{7A0AEFB0-15D8-15C4-F8ED-610C5ACCD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5" b="22558"/>
          <a:stretch/>
        </p:blipFill>
        <p:spPr>
          <a:xfrm>
            <a:off x="0" y="0"/>
            <a:ext cx="12192000" cy="475054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1A015D9C-C9D3-D64F-ADA5-742B12AEE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9230" y="5128296"/>
            <a:ext cx="9497781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Targeting Strategy – Interview Findings</a:t>
            </a:r>
            <a:br>
              <a:rPr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1600" noProof="0" dirty="0">
                <a:latin typeface="Open Sans"/>
                <a:ea typeface="Open Sans"/>
                <a:cs typeface="Open Sans"/>
              </a:rPr>
              <a:t>Presentation to the [</a:t>
            </a:r>
            <a:r>
              <a:rPr lang="en-US" sz="1600" noProof="0" dirty="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  <a:t>Country Office</a:t>
            </a:r>
            <a:r>
              <a:rPr lang="en-US" sz="1600" noProof="0" dirty="0">
                <a:latin typeface="Open Sans"/>
                <a:ea typeface="Open Sans"/>
                <a:cs typeface="Open Sans"/>
              </a:rPr>
              <a:t>] Targeting Working Group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2D83F10-A12A-DC43-92D2-9708578359F6}"/>
              </a:ext>
            </a:extLst>
          </p:cNvPr>
          <p:cNvSpPr txBox="1">
            <a:spLocks/>
          </p:cNvSpPr>
          <p:nvPr/>
        </p:nvSpPr>
        <p:spPr>
          <a:xfrm>
            <a:off x="659231" y="61497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58A70-5F5C-4E44-BB0F-87B246B2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232" y="3494444"/>
            <a:ext cx="991329" cy="264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F8950-D7EE-4B70-B063-BF227C1A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850EFC-267A-A994-696A-390576797B2E}"/>
              </a:ext>
            </a:extLst>
          </p:cNvPr>
          <p:cNvSpPr/>
          <p:nvPr/>
        </p:nvSpPr>
        <p:spPr>
          <a:xfrm rot="16200000">
            <a:off x="11355931" y="4017745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>
                <a:solidFill>
                  <a:schemeClr val="bg2"/>
                </a:solidFill>
              </a:rPr>
              <a:t>© WFP/Gabriela Vivacqua</a:t>
            </a:r>
          </a:p>
        </p:txBody>
      </p:sp>
    </p:spTree>
    <p:extLst>
      <p:ext uri="{BB962C8B-B14F-4D97-AF65-F5344CB8AC3E}">
        <p14:creationId xmlns:p14="http://schemas.microsoft.com/office/powerpoint/2010/main" val="147295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C759D-E855-29DF-4CD5-73D10569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F9591F-1D51-9DDC-505B-7B7174E5D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A04A9-8F31-D3A0-E463-A55B8AB0F5BA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CD890-6AB9-1D8E-8B77-31293A22D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3E5EE8-50AD-7D17-AECF-4739A24270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A6160-7A71-AB9A-E1A7-9DC2A1146CFE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DF5E9-0FE5-5EF8-8CC3-D17D82FBD41D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11AB9D-C9A9-F8AF-865B-CE111A1AE135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C61391-3DEA-2753-A9F2-D896DFA92D12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3D74DA-CA80-2B79-3E04-BF5E37ED40D0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A2F316-122F-F39E-3BB5-0D566C823963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F8C103-FD49-703E-3579-1841E9E27AB1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6FF316-BDEA-3E41-BF49-E3C57C939039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EBC01-58E0-F510-F5C6-8504892F026C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7B30E1-AF68-64EB-34D2-F862C329EA7C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4A1637-9B2A-B6C7-653B-55306545E72F}"/>
              </a:ext>
            </a:extLst>
          </p:cNvPr>
          <p:cNvSpPr/>
          <p:nvPr/>
        </p:nvSpPr>
        <p:spPr>
          <a:xfrm>
            <a:off x="258871" y="2248946"/>
            <a:ext cx="3574082" cy="44236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A6169-7820-D33A-7487-090FFD5C5D2A}"/>
              </a:ext>
            </a:extLst>
          </p:cNvPr>
          <p:cNvSpPr/>
          <p:nvPr/>
        </p:nvSpPr>
        <p:spPr>
          <a:xfrm>
            <a:off x="258871" y="1090423"/>
            <a:ext cx="3574082" cy="59327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8627-663E-0B6C-AD62-B97236C2A2EC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A9D7D-E8BB-6C54-2E07-8147AB1947E7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54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29797-59EA-F857-F4B0-F988A41C3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54CAE-F212-4F8B-7172-991615CCE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D1FE4-6CE4-2E96-16C8-FF552F865D66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AD8F7-A158-C49A-F3F7-84B264148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B4308-5CB9-5FFF-AA20-5CFC22386D93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2F749-E655-00AE-3A14-F0ECDFB81366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BD16C-9794-C8FC-FA7C-DA3E97EBA117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CA8779-D8D7-AA68-8B28-CEB227712FC8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F17BF-42F3-E600-1097-FA0AC501B9F8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1D42E-F97E-5F99-9D4C-217B1445F9BD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823523-C771-D1F1-E551-F57584C30443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5E3E6-339F-52F2-F94B-95C3877CA770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905A07-0F4E-5B60-E4DE-C642AEB15051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842CB2-195A-BC7B-C1C0-8E9940E2DA22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9B6E5A-0AB5-89AD-197A-12A303E6D0E4}"/>
              </a:ext>
            </a:extLst>
          </p:cNvPr>
          <p:cNvSpPr/>
          <p:nvPr/>
        </p:nvSpPr>
        <p:spPr>
          <a:xfrm>
            <a:off x="258871" y="2814180"/>
            <a:ext cx="3574082" cy="383633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A454F-743C-DE49-3AA1-181C82F7FB93}"/>
              </a:ext>
            </a:extLst>
          </p:cNvPr>
          <p:cNvSpPr/>
          <p:nvPr/>
        </p:nvSpPr>
        <p:spPr>
          <a:xfrm>
            <a:off x="258871" y="1090423"/>
            <a:ext cx="3574082" cy="11144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0F77A3-DE35-27EE-53F4-0863339FA0FD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88FA5-09AE-7A3D-7943-1A35689F4C54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75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DD8A-18F4-7438-FCF1-C2080CB6A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2B94A2-30C8-4653-19D6-569B3D5F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E909B-5719-3748-B8D8-D5AD75C381D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9C6FC-BC3E-A503-EE09-AC2C273D0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4F8DEB-D0E5-0E5A-26F2-388DC1CE7B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BE12-5772-0EB8-8BB6-53F77F0F42B3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DDD0B-3757-472B-F276-3D9992E3F7E5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8F85E-A301-33B9-08C1-BA50711983BB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44803-4965-064C-8A5F-754A7507EC94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309895-9574-B2ED-C84C-B1DBDCB3230B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6CD3E-74E9-39FF-BAD5-5AEE2A5CC4A9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E6868B-6AD2-E285-8B75-54CBB6530BD4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AF498-5C9D-F4A8-D8B0-E4EAF041411A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F75E01-D5CC-29AF-F580-70429964E87A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411F52-0A7C-175A-8B82-2E92737F3310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E0FE6-B7B3-755A-DC97-CF90D1B58F29}"/>
              </a:ext>
            </a:extLst>
          </p:cNvPr>
          <p:cNvSpPr/>
          <p:nvPr/>
        </p:nvSpPr>
        <p:spPr>
          <a:xfrm>
            <a:off x="258871" y="3331380"/>
            <a:ext cx="3574082" cy="331913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DE3C1-4E15-27BE-1861-0FB4E55BF4B9}"/>
              </a:ext>
            </a:extLst>
          </p:cNvPr>
          <p:cNvSpPr/>
          <p:nvPr/>
        </p:nvSpPr>
        <p:spPr>
          <a:xfrm>
            <a:off x="258871" y="1090423"/>
            <a:ext cx="3574082" cy="166865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5387F-15E1-05F5-CEC7-189319D6E8EC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8CACB-A6C3-DBAB-38AB-4275F20FDCF3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52838-06CF-AF7E-A65B-0ACC6240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EDE7E9-6388-AB3D-7E6D-5879BD970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06067-9A85-FE50-AAAB-17415EB4BB07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AD56C-12BE-B732-72A0-B39FCBA58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8EEAF-7DEB-0F6C-D032-978DA9F0C883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55EEE-8D27-8BC8-EB0B-E025D067CD99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1E273F-4189-1236-C219-2D71E574EB2F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63BA4D-758C-65D8-9E94-A262A5F69F44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681DB-7B87-8DC9-38A1-256C959F7B0D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FBD494-EE6F-85B0-3071-7699C52DC74C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D7DD89-69A7-0262-3AF8-F12AF09C7AA2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B41203-15E3-EEFC-8425-66C52F951E8F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307C56-8986-9FB6-A326-DB7BADEAE4E5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4BD48D-D97A-675D-B467-5A67AE8F93FE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835A3-D5A9-5437-7B9D-40B6782EBDE6}"/>
              </a:ext>
            </a:extLst>
          </p:cNvPr>
          <p:cNvSpPr/>
          <p:nvPr/>
        </p:nvSpPr>
        <p:spPr>
          <a:xfrm>
            <a:off x="258871" y="3911589"/>
            <a:ext cx="3574082" cy="27829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A4430-F38C-841A-D8DC-41C6FCA7B289}"/>
              </a:ext>
            </a:extLst>
          </p:cNvPr>
          <p:cNvSpPr/>
          <p:nvPr/>
        </p:nvSpPr>
        <p:spPr>
          <a:xfrm>
            <a:off x="258871" y="1090423"/>
            <a:ext cx="3574082" cy="225594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27634-854B-C681-2610-3D5001A57B47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9CAB0F-35F9-B384-2396-ADFDB34A1B13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2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D0C1-5754-E9D0-FE81-81500018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284190-EBD1-E9F7-9D11-48ED764D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02029-0805-F683-DFF4-B82213B2DC95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E749C-BF58-1425-9FDD-34C628605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70C2A-D9B0-4029-C68D-BC6788B2D021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0689D1-FB4A-14C3-09BC-9CD899FAACD6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A30F4-D3C6-29DE-F1A4-535D567285A6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F756FC-4CB2-A6DB-BA8C-E96094DAD82E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88703F-6C31-99B2-32BF-6EADF49B7476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907C39-0AF1-C5D1-DA50-E4AE9A9B1193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28849C-32EA-D806-C682-1206A0942EBD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C5439-E90F-7151-0B52-91F8F94A4A4A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06085A-3654-3E47-FF7A-E5CC5CBF5D2A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AF4EC-96EE-33F9-BEAA-3A59E2E1DC3B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0BF441-D4A7-0C60-B59E-793D6AB08F62}"/>
              </a:ext>
            </a:extLst>
          </p:cNvPr>
          <p:cNvSpPr/>
          <p:nvPr/>
        </p:nvSpPr>
        <p:spPr>
          <a:xfrm>
            <a:off x="258871" y="4498869"/>
            <a:ext cx="3574082" cy="21957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E17F9-57A8-9900-E083-D175DFB04BAB}"/>
              </a:ext>
            </a:extLst>
          </p:cNvPr>
          <p:cNvSpPr/>
          <p:nvPr/>
        </p:nvSpPr>
        <p:spPr>
          <a:xfrm>
            <a:off x="258871" y="1090423"/>
            <a:ext cx="3574082" cy="277709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19040-D5A5-B41F-EE8E-41997CCBE4DF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32A18-C154-5435-FA4F-8678DFB55831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0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EC93-F114-4F2E-2EE2-E8A23B2C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8D710-53CE-021A-2A97-AA7C97B2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E515E-D7B9-B30A-683E-126FA3E57768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EC343-0D32-9191-B03E-AC1845918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33FF0-B337-AAA6-F8EC-E993BA92DFD4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174FD-423E-B737-21CD-2DF8B8AD72FF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BC041-CF7C-188F-EBD0-E1DF9CB1E98A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14113-5B66-EA1D-50DE-B2AB5BC83974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96826-19DB-4A48-1D65-1BFDAA317B6C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912ED-370B-E91B-2E85-EC966A26D9AA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13A9E-2E56-0C86-4E5E-D37D1B6D5E37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9E0DA-ADB8-EEAD-C5C1-1AF18973F117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A4E8D-2C83-2C57-8397-2294C38298DE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07C0F0-BD6D-089B-8E15-9FCEEBCF1665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99C7A8-2E01-60D2-16E0-48968EC84051}"/>
              </a:ext>
            </a:extLst>
          </p:cNvPr>
          <p:cNvSpPr/>
          <p:nvPr/>
        </p:nvSpPr>
        <p:spPr>
          <a:xfrm>
            <a:off x="258871" y="4975957"/>
            <a:ext cx="3574082" cy="171862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FB40C-F355-D94D-0787-5A8FBD44B1CF}"/>
              </a:ext>
            </a:extLst>
          </p:cNvPr>
          <p:cNvSpPr/>
          <p:nvPr/>
        </p:nvSpPr>
        <p:spPr>
          <a:xfrm>
            <a:off x="258871" y="1090423"/>
            <a:ext cx="3574082" cy="340844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2C86D-BE36-DBEB-2C59-313AC59DD53E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EBD28-0077-57F2-E9B5-F29DAC8B42C0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4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3D03A-B217-A6C2-11C7-8E3629AD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059E69-81F8-9300-8B81-09CA5AF40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158B7-C700-7E0B-6448-0DFC79C7C6D9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415FA-4DF7-A5AF-B96C-45B9F1204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F4B49-3D2E-3452-D49D-04C5F2E931CD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3F91B-1C18-7579-368F-92D564ED674F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C9F4B-684D-CE12-A1CE-486F6AE03D3A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00171-5831-12DC-0AFD-C2FD2C817D94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9F3EC-C0CD-6D80-3F0E-E345E22FA1D6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DBE0B-0FC1-5911-346E-A41E960B068E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5ECBAB-4367-8153-1049-C940E48925D1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06719-CE27-210E-A692-453039ACCD5A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B48D61-267F-DBB5-9D09-B4F131450AAC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891EDA-3E55-25C9-8E95-86EB5E6933DF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84EC16-6161-D38A-7B4F-D7ED6C65FB53}"/>
              </a:ext>
            </a:extLst>
          </p:cNvPr>
          <p:cNvSpPr/>
          <p:nvPr/>
        </p:nvSpPr>
        <p:spPr>
          <a:xfrm>
            <a:off x="258871" y="5530175"/>
            <a:ext cx="3574082" cy="116440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BA68E-2D33-529B-DB26-5C0D11B7C605}"/>
              </a:ext>
            </a:extLst>
          </p:cNvPr>
          <p:cNvSpPr/>
          <p:nvPr/>
        </p:nvSpPr>
        <p:spPr>
          <a:xfrm>
            <a:off x="258871" y="1090423"/>
            <a:ext cx="3574082" cy="38855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946B6-A881-E32F-4CF3-CE4870854A74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62406-8AC5-D21F-7D0D-E9A9493FE057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0B742-7DBD-948A-98A2-C65E936B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1B06D-B6E8-BDBD-E2E3-982F8D201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5E98D-90E9-CDD3-91A6-B5E25AAEA177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A86D-1AC9-080B-36EB-5365FD12C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C1AFF-889A-B855-4D8B-1F884E5A9395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991EB-CFB8-39AA-1A3C-99A5FE432279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CDEEF-C643-2ED3-5D42-FD875B41D941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88028-E25E-1CC1-CC6C-CEAFD8F4B59A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E95CB8-4AA0-08B0-0571-9AC0325A9499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95DC2-5815-4E84-D2B8-8C4A7EFDF5AE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8D158B-D7CC-8584-E60B-D8822BEDF21C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FC42B7-7C09-DA75-BD0A-B6A676A4A4BC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D5951D-B7AD-4F86-4131-7482B8865F2B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EB745B-77F5-9E4B-9BE9-CCF104BC1A25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A02C57-3127-A4C9-9C6B-9C7E7B0A5098}"/>
              </a:ext>
            </a:extLst>
          </p:cNvPr>
          <p:cNvSpPr/>
          <p:nvPr/>
        </p:nvSpPr>
        <p:spPr>
          <a:xfrm>
            <a:off x="258871" y="6084393"/>
            <a:ext cx="3574082" cy="6101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08B8E-384E-FD8C-A838-DDA68685BF3B}"/>
              </a:ext>
            </a:extLst>
          </p:cNvPr>
          <p:cNvSpPr/>
          <p:nvPr/>
        </p:nvSpPr>
        <p:spPr>
          <a:xfrm>
            <a:off x="258871" y="1090423"/>
            <a:ext cx="3574082" cy="44609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55889-D223-28F4-8431-B7DC6517C93B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F4710D-BAE5-38BF-00B2-EE317B176E9A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0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8D808-7C76-2448-A797-4A48238D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810860-394F-97C2-360C-6672760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6332FE-9D0B-D9D0-403B-F9598EE4524D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21002-A56E-53F2-7FE7-D9B4AB317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BBC7EE-4115-4CB2-2587-9875E9CFFB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654F6-09F8-CA7A-61D8-2A107975A9F2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707D39-01ED-BD61-0492-643647D7A9C1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DC524-41A8-E4ED-AA88-C0C889FAE9C4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0D5BF6-3183-0C3B-B5AA-D62AF940A3D3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BE085-98E2-BCAB-660D-BA4B5E146474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9609A-9BF6-2E75-C611-4463084954FF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096D21-6A00-CC69-2A02-253F88810169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C1CCD-5A53-CDC5-9A03-23B83BD8D08E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AAF025-5610-27BA-DC94-EE7A8198421E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FB66A9-DC8B-A1C5-3076-E63F5BB45DA3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12FE9F-679E-E77F-5DF2-358B36537944}"/>
              </a:ext>
            </a:extLst>
          </p:cNvPr>
          <p:cNvSpPr/>
          <p:nvPr/>
        </p:nvSpPr>
        <p:spPr>
          <a:xfrm>
            <a:off x="3996359" y="1173561"/>
            <a:ext cx="7791779" cy="5465054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Already submitted to </a:t>
            </a:r>
            <a:r>
              <a:rPr lang="en-US" sz="1600" b="1" noProof="0" dirty="0" err="1">
                <a:solidFill>
                  <a:schemeClr val="tx1"/>
                </a:solidFill>
              </a:rPr>
              <a:t>GlobalHQ</a:t>
            </a:r>
            <a:r>
              <a:rPr lang="en-US" sz="1600" b="1" noProof="0" dirty="0">
                <a:solidFill>
                  <a:schemeClr val="tx1"/>
                </a:solidFill>
              </a:rPr>
              <a:t>, see next slide. Changes to be defined based on the strategy.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829167-1A10-E01E-011E-B0647CE5A9BA}"/>
              </a:ext>
            </a:extLst>
          </p:cNvPr>
          <p:cNvSpPr/>
          <p:nvPr/>
        </p:nvSpPr>
        <p:spPr>
          <a:xfrm>
            <a:off x="258871" y="1090423"/>
            <a:ext cx="3574082" cy="499397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620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9F1673-30AD-3945-B7AA-19A99FEDE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Targeting Assurance Roadmap | [</a:t>
            </a:r>
            <a:r>
              <a:rPr lang="en-US" noProof="0" dirty="0">
                <a:highlight>
                  <a:srgbClr val="FFFF00"/>
                </a:highlight>
              </a:rPr>
              <a:t>Country Office</a:t>
            </a:r>
            <a:r>
              <a:rPr lang="en-US" noProof="0" dirty="0"/>
              <a:t>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853913-E14D-3730-34E4-6ED47285E8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9A12B2-D298-4236-2B72-B15BBD519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76096"/>
              </p:ext>
            </p:extLst>
          </p:nvPr>
        </p:nvGraphicFramePr>
        <p:xfrm>
          <a:off x="431800" y="1007350"/>
          <a:ext cx="11473306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214977317"/>
                    </a:ext>
                  </a:extLst>
                </a:gridCol>
                <a:gridCol w="4090739">
                  <a:extLst>
                    <a:ext uri="{9D8B030D-6E8A-4147-A177-3AD203B41FA5}">
                      <a16:colId xmlns:a16="http://schemas.microsoft.com/office/drawing/2014/main" val="3932265679"/>
                    </a:ext>
                  </a:extLst>
                </a:gridCol>
                <a:gridCol w="659331">
                  <a:extLst>
                    <a:ext uri="{9D8B030D-6E8A-4147-A177-3AD203B41FA5}">
                      <a16:colId xmlns:a16="http://schemas.microsoft.com/office/drawing/2014/main" val="88549849"/>
                    </a:ext>
                  </a:extLst>
                </a:gridCol>
                <a:gridCol w="659331">
                  <a:extLst>
                    <a:ext uri="{9D8B030D-6E8A-4147-A177-3AD203B41FA5}">
                      <a16:colId xmlns:a16="http://schemas.microsoft.com/office/drawing/2014/main" val="3285622668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419969511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3038650018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831942866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1246635857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1868351350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3826535420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93235820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1453717585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1266662953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210047502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4232410821"/>
                    </a:ext>
                  </a:extLst>
                </a:gridCol>
                <a:gridCol w="342321">
                  <a:extLst>
                    <a:ext uri="{9D8B030D-6E8A-4147-A177-3AD203B41FA5}">
                      <a16:colId xmlns:a16="http://schemas.microsoft.com/office/drawing/2014/main" val="301070121"/>
                    </a:ext>
                  </a:extLst>
                </a:gridCol>
                <a:gridCol w="1315973">
                  <a:extLst>
                    <a:ext uri="{9D8B030D-6E8A-4147-A177-3AD203B41FA5}">
                      <a16:colId xmlns:a16="http://schemas.microsoft.com/office/drawing/2014/main" val="1501340026"/>
                    </a:ext>
                  </a:extLst>
                </a:gridCol>
              </a:tblGrid>
              <a:tr h="280185">
                <a:tc rowSpan="2" gridSpan="2"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Status</a:t>
                      </a:r>
                    </a:p>
                    <a:p>
                      <a:pPr algn="ctr"/>
                      <a:r>
                        <a:rPr lang="en-US" sz="900" noProof="0" dirty="0"/>
                        <a:t>[Date]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Q1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2026</a:t>
                      </a:r>
                      <a:endParaRPr lang="en-US" sz="200" noProof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Q3 2026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 2026</a:t>
                      </a:r>
                      <a:endParaRPr lang="en-US" sz="200" noProof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Functions involved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35853"/>
                  </a:ext>
                </a:extLst>
              </a:tr>
              <a:tr h="1961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noProof="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JAN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FEB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MAR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APR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MAY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JUN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JUL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AUG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SEP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OCT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NOV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DEC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74760"/>
                  </a:ext>
                </a:extLst>
              </a:tr>
              <a:tr h="238157">
                <a:tc gridSpan="17">
                  <a:txBody>
                    <a:bodyPr/>
                    <a:lstStyle/>
                    <a:p>
                      <a:r>
                        <a:rPr lang="en-US" sz="1100" b="1" noProof="0" dirty="0"/>
                        <a:t>Accountability and Risk Management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90109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/>
                        <a:t>All</a:t>
                      </a:r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1361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/>
                        <a:t>RAM, Prog., CP</a:t>
                      </a:r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52656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/>
                        <a:t>RAM,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48434"/>
                  </a:ext>
                </a:extLst>
              </a:tr>
              <a:tr h="238157">
                <a:tc gridSpan="17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Coordination and Strategy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58729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/>
                        <a:t>RAM, Prog.</a:t>
                      </a:r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65034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/>
                        <a:t>RAM, Prog.</a:t>
                      </a:r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276850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11-12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/>
                        <a:t>RAM, BPO</a:t>
                      </a:r>
                      <a:endParaRPr lang="en-US" sz="1100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71908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 dirty="0"/>
                        <a:t>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548303"/>
                  </a:ext>
                </a:extLst>
              </a:tr>
              <a:tr h="238157">
                <a:tc gridSpan="17">
                  <a:txBody>
                    <a:bodyPr/>
                    <a:lstStyle/>
                    <a:p>
                      <a:pPr algn="l"/>
                      <a:r>
                        <a:rPr lang="en-US" sz="1100" b="1" noProof="0" dirty="0"/>
                        <a:t>Standard Operating Procedures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90299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/>
                        <a:t>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833967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/>
                        <a:t>RAM, IDM, TEC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665158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>
                          <a:solidFill>
                            <a:sysClr val="windowText" lastClr="000000"/>
                          </a:solidFill>
                        </a:rPr>
                        <a:t>RAM, COM, Prog.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6165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 dirty="0"/>
                        <a:t>Partnerships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373066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 dirty="0"/>
                        <a:t>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167423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 dirty="0"/>
                        <a:t>RAM, Prog.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079542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/>
                        <a:t>RAM, CFM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712347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noProof="0" dirty="0"/>
                        <a:t>RAM, COM, CFM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714026"/>
                  </a:ext>
                </a:extLst>
              </a:tr>
              <a:tr h="238157">
                <a:tc>
                  <a:txBody>
                    <a:bodyPr/>
                    <a:lstStyle/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11-12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[Next step]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noProof="0" dirty="0"/>
                        <a:t>RAM, CP man.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1059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D009F7F-007C-6A45-C74D-ABBE4B36A1D0}"/>
              </a:ext>
            </a:extLst>
          </p:cNvPr>
          <p:cNvSpPr/>
          <p:nvPr/>
        </p:nvSpPr>
        <p:spPr>
          <a:xfrm>
            <a:off x="5390147" y="1825926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30C6D-192B-8364-5CAF-9053C221401C}"/>
              </a:ext>
            </a:extLst>
          </p:cNvPr>
          <p:cNvSpPr/>
          <p:nvPr/>
        </p:nvSpPr>
        <p:spPr>
          <a:xfrm>
            <a:off x="5390147" y="2087319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6120B6-1638-8163-E0EC-28FCA935BCEB}"/>
              </a:ext>
            </a:extLst>
          </p:cNvPr>
          <p:cNvSpPr/>
          <p:nvPr/>
        </p:nvSpPr>
        <p:spPr>
          <a:xfrm>
            <a:off x="5390147" y="2348711"/>
            <a:ext cx="182880" cy="18288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B9B951-F19D-C881-0852-C82D497AFC90}"/>
              </a:ext>
            </a:extLst>
          </p:cNvPr>
          <p:cNvSpPr/>
          <p:nvPr/>
        </p:nvSpPr>
        <p:spPr>
          <a:xfrm>
            <a:off x="5390147" y="2861262"/>
            <a:ext cx="182880" cy="18288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48F90B-E306-4B84-638B-A88816161497}"/>
              </a:ext>
            </a:extLst>
          </p:cNvPr>
          <p:cNvSpPr/>
          <p:nvPr/>
        </p:nvSpPr>
        <p:spPr>
          <a:xfrm>
            <a:off x="5390147" y="3119432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3F9F5-55A5-762D-776D-661CF4C14BE6}"/>
              </a:ext>
            </a:extLst>
          </p:cNvPr>
          <p:cNvSpPr/>
          <p:nvPr/>
        </p:nvSpPr>
        <p:spPr>
          <a:xfrm>
            <a:off x="5390147" y="3377602"/>
            <a:ext cx="182880" cy="18288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0A275A-FDDF-A973-F161-0C1A74649433}"/>
              </a:ext>
            </a:extLst>
          </p:cNvPr>
          <p:cNvSpPr/>
          <p:nvPr/>
        </p:nvSpPr>
        <p:spPr>
          <a:xfrm>
            <a:off x="5390147" y="3635773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4DAE39-88CC-B3EB-94C6-899F290E3B3C}"/>
              </a:ext>
            </a:extLst>
          </p:cNvPr>
          <p:cNvSpPr/>
          <p:nvPr/>
        </p:nvSpPr>
        <p:spPr>
          <a:xfrm>
            <a:off x="5390147" y="4157991"/>
            <a:ext cx="182880" cy="18288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6C9295-FB31-0895-AA68-1B02184C9B8A}"/>
              </a:ext>
            </a:extLst>
          </p:cNvPr>
          <p:cNvSpPr/>
          <p:nvPr/>
        </p:nvSpPr>
        <p:spPr>
          <a:xfrm>
            <a:off x="5390147" y="4416922"/>
            <a:ext cx="182880" cy="18288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323486-BAAE-0D10-6662-5090C8207E71}"/>
              </a:ext>
            </a:extLst>
          </p:cNvPr>
          <p:cNvSpPr/>
          <p:nvPr/>
        </p:nvSpPr>
        <p:spPr>
          <a:xfrm>
            <a:off x="5390147" y="4675853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8919B1-1054-1B6B-22D7-9926C1E3A694}"/>
              </a:ext>
            </a:extLst>
          </p:cNvPr>
          <p:cNvSpPr/>
          <p:nvPr/>
        </p:nvSpPr>
        <p:spPr>
          <a:xfrm>
            <a:off x="5390147" y="4934784"/>
            <a:ext cx="182880" cy="182880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EAE97A-D926-0762-A3CD-2F3B3FF4FADE}"/>
              </a:ext>
            </a:extLst>
          </p:cNvPr>
          <p:cNvSpPr/>
          <p:nvPr/>
        </p:nvSpPr>
        <p:spPr>
          <a:xfrm>
            <a:off x="5390147" y="5193715"/>
            <a:ext cx="182880" cy="18288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98DAD-1455-35FC-2DC4-C9AD671702B9}"/>
              </a:ext>
            </a:extLst>
          </p:cNvPr>
          <p:cNvSpPr/>
          <p:nvPr/>
        </p:nvSpPr>
        <p:spPr>
          <a:xfrm>
            <a:off x="5390147" y="5452646"/>
            <a:ext cx="182880" cy="18288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170E6-1A7D-0FE4-C99C-FAD7B050A00D}"/>
              </a:ext>
            </a:extLst>
          </p:cNvPr>
          <p:cNvSpPr/>
          <p:nvPr/>
        </p:nvSpPr>
        <p:spPr>
          <a:xfrm>
            <a:off x="5390147" y="5711577"/>
            <a:ext cx="182880" cy="18288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2B5590-80E4-235C-94A1-66429BC410CB}"/>
              </a:ext>
            </a:extLst>
          </p:cNvPr>
          <p:cNvSpPr/>
          <p:nvPr/>
        </p:nvSpPr>
        <p:spPr>
          <a:xfrm>
            <a:off x="5390147" y="5970508"/>
            <a:ext cx="182880" cy="18288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866ECF-6199-42A5-F903-5DFBEED3A9B2}"/>
              </a:ext>
            </a:extLst>
          </p:cNvPr>
          <p:cNvSpPr/>
          <p:nvPr/>
        </p:nvSpPr>
        <p:spPr>
          <a:xfrm>
            <a:off x="5390147" y="6229439"/>
            <a:ext cx="182880" cy="18288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839CC82-EDF7-ED2D-27D3-B4EF07360CC3}"/>
              </a:ext>
            </a:extLst>
          </p:cNvPr>
          <p:cNvSpPr/>
          <p:nvPr/>
        </p:nvSpPr>
        <p:spPr>
          <a:xfrm>
            <a:off x="657260" y="1393703"/>
            <a:ext cx="256854" cy="893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878517D-646B-74BD-6287-5E65E629B73A}"/>
              </a:ext>
            </a:extLst>
          </p:cNvPr>
          <p:cNvSpPr/>
          <p:nvPr/>
        </p:nvSpPr>
        <p:spPr>
          <a:xfrm>
            <a:off x="2034428" y="1393703"/>
            <a:ext cx="256854" cy="8935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8E0D7-3766-808C-BF2E-A36905CABA6A}"/>
              </a:ext>
            </a:extLst>
          </p:cNvPr>
          <p:cNvSpPr/>
          <p:nvPr/>
        </p:nvSpPr>
        <p:spPr>
          <a:xfrm>
            <a:off x="-25972" y="1160340"/>
            <a:ext cx="1880172" cy="23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DB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Benchmark #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F79F63-4214-3B26-D7A3-0A8340902217}"/>
              </a:ext>
            </a:extLst>
          </p:cNvPr>
          <p:cNvSpPr/>
          <p:nvPr/>
        </p:nvSpPr>
        <p:spPr>
          <a:xfrm>
            <a:off x="1222769" y="1160340"/>
            <a:ext cx="1880172" cy="23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DB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Next step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C2F6C34-E3EE-B3E4-AB7E-B9233B634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830732-F3CB-E35A-8293-5D4CB5FEA2DC}"/>
              </a:ext>
            </a:extLst>
          </p:cNvPr>
          <p:cNvSpPr/>
          <p:nvPr/>
        </p:nvSpPr>
        <p:spPr>
          <a:xfrm>
            <a:off x="7414517" y="1047"/>
            <a:ext cx="4777483" cy="2409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295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Example to be modified</a:t>
            </a:r>
          </a:p>
        </p:txBody>
      </p:sp>
    </p:spTree>
    <p:extLst>
      <p:ext uri="{BB962C8B-B14F-4D97-AF65-F5344CB8AC3E}">
        <p14:creationId xmlns:p14="http://schemas.microsoft.com/office/powerpoint/2010/main" val="220518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C4AB78-E0EA-4936-8D89-91835171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39537"/>
              </p:ext>
            </p:extLst>
          </p:nvPr>
        </p:nvGraphicFramePr>
        <p:xfrm>
          <a:off x="5307106" y="1876540"/>
          <a:ext cx="6426091" cy="310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314">
                  <a:extLst>
                    <a:ext uri="{9D8B030D-6E8A-4147-A177-3AD203B41FA5}">
                      <a16:colId xmlns:a16="http://schemas.microsoft.com/office/drawing/2014/main" val="487915974"/>
                    </a:ext>
                  </a:extLst>
                </a:gridCol>
                <a:gridCol w="5240777">
                  <a:extLst>
                    <a:ext uri="{9D8B030D-6E8A-4147-A177-3AD203B41FA5}">
                      <a16:colId xmlns:a16="http://schemas.microsoft.com/office/drawing/2014/main" val="4094487196"/>
                    </a:ext>
                  </a:extLst>
                </a:gridCol>
              </a:tblGrid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Review of Targeting Strategy Objectives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07777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Interview and Documentation Findings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93391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[Other agenda items]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33517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[Other agenda items]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521185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Next Steps and Q&amp;A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360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23F3DE-AE31-4C9E-8F19-ABA1BA94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4F818-6B7D-4EE0-B264-F54F9C997263}"/>
              </a:ext>
            </a:extLst>
          </p:cNvPr>
          <p:cNvSpPr txBox="1"/>
          <p:nvPr/>
        </p:nvSpPr>
        <p:spPr>
          <a:xfrm>
            <a:off x="2000116" y="-582216"/>
            <a:ext cx="10191884" cy="461665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 Preselected photo link is in slide 1. The agenda on the right is a table.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CD266-A97F-2E1D-4823-0DF7F9F28821}"/>
              </a:ext>
            </a:extLst>
          </p:cNvPr>
          <p:cNvSpPr/>
          <p:nvPr/>
        </p:nvSpPr>
        <p:spPr>
          <a:xfrm rot="16200000">
            <a:off x="4471037" y="5800139"/>
            <a:ext cx="1424814" cy="24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noProof="0" dirty="0">
                <a:solidFill>
                  <a:schemeClr val="bg2"/>
                </a:solidFill>
              </a:rPr>
              <a:t>©WFP/Rein Skullerud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2FA8B-7876-492A-3B7A-8C1E7ABD0AE4}"/>
              </a:ext>
            </a:extLst>
          </p:cNvPr>
          <p:cNvSpPr/>
          <p:nvPr/>
        </p:nvSpPr>
        <p:spPr>
          <a:xfrm>
            <a:off x="0" y="0"/>
            <a:ext cx="53071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015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0762-C6BD-CCF6-4FAD-95A93E87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1E240-6ED9-7F74-C6D1-396E6F2E2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D8229-7585-5A5C-D91A-24908F77387D}"/>
              </a:ext>
            </a:extLst>
          </p:cNvPr>
          <p:cNvSpPr txBox="1"/>
          <p:nvPr/>
        </p:nvSpPr>
        <p:spPr>
          <a:xfrm>
            <a:off x="3048886" y="313661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Next Steps and 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5DE9A-0372-DF9A-195C-BF76DE177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028E9-B05B-C063-C137-14B9CDD03C3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90A7-9667-95F4-88B7-5B0F078A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51898-6FCC-7E64-ECF7-0362BE67F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7C2546-6FD3-68ED-2D71-A580710324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907FDB-8C17-E50C-B108-510C27CB9B5B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1006867"/>
          <a:ext cx="11341103" cy="553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928">
                  <a:extLst>
                    <a:ext uri="{9D8B030D-6E8A-4147-A177-3AD203B41FA5}">
                      <a16:colId xmlns:a16="http://schemas.microsoft.com/office/drawing/2014/main" val="427674994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71283335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94012248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7773679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60009289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900448819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52914010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86903432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5146753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06409938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593220524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4937030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670275266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69923021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43499298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369133475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4411971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9492623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46635857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86835135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826535420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680205073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121841186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210047502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4232410821"/>
                    </a:ext>
                  </a:extLst>
                </a:gridCol>
                <a:gridCol w="313927">
                  <a:extLst>
                    <a:ext uri="{9D8B030D-6E8A-4147-A177-3AD203B41FA5}">
                      <a16:colId xmlns:a16="http://schemas.microsoft.com/office/drawing/2014/main" val="301070121"/>
                    </a:ext>
                  </a:extLst>
                </a:gridCol>
              </a:tblGrid>
              <a:tr h="342981">
                <a:tc rowSpan="2"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Month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5853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noProof="0" dirty="0"/>
                        <a:t>Day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Day</a:t>
                      </a:r>
                      <a:endParaRPr lang="en-US" sz="800" b="1" noProof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74760"/>
                  </a:ext>
                </a:extLst>
              </a:tr>
              <a:tr h="320847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9010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1. Desk review of documentation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8136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2. Interview management on objectives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2201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3. Interview SO and activity managers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52656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4. Field visits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484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5. Interview cross-cutting experts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5872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6. Presentation of priorities/gaps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46796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7. Draft integrated framework for targeting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6503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8. Presentation of framework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5084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9. Consultations with external stakeholders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355983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10. Drafting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678255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11. First review by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22978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12. Review of the targeting strategy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54589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13. Presentation of open questions to TWG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68870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/>
                        <a:t>14. Review of the targeting strategy</a:t>
                      </a:r>
                      <a:endParaRPr lang="en-US" sz="1100" b="1" noProof="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98742"/>
                  </a:ext>
                </a:extLst>
              </a:tr>
              <a:tr h="30868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/>
                        <a:t>15. Endorsement and dissemination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62250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724E-DF60-7BC7-EF05-BA608F8B5C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06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479D072-52E3-395B-F0E0-FF1EE57B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661B82-0B2B-550E-6E08-0A4CED526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How to update the next steps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FD0AE2-3FC1-CB2A-3114-31034E4A61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F301C-4FA2-C750-A678-A1B59990F7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80871-CBE5-0037-5F37-AFC42A48BCF4}"/>
              </a:ext>
            </a:extLst>
          </p:cNvPr>
          <p:cNvSpPr/>
          <p:nvPr/>
        </p:nvSpPr>
        <p:spPr>
          <a:xfrm>
            <a:off x="422276" y="1200946"/>
            <a:ext cx="11363961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noProof="0" dirty="0">
                <a:solidFill>
                  <a:schemeClr val="tx1"/>
                </a:solidFill>
              </a:rPr>
              <a:t>Identify someone who will keep an eye on the progress and follow-ups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→  </a:t>
            </a:r>
            <a:r>
              <a:rPr lang="en-US" sz="1600" b="1" dirty="0">
                <a:solidFill>
                  <a:schemeClr val="tx1"/>
                </a:solidFill>
              </a:rPr>
              <a:t>2-3 months might be needed to go through all the steps</a:t>
            </a:r>
          </a:p>
          <a:p>
            <a:pPr>
              <a:spcAft>
                <a:spcPts val="600"/>
              </a:spcAft>
            </a:pPr>
            <a:endParaRPr lang="en-US" sz="1600" b="1" noProof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B00F0-0036-3A30-0FEA-FD8CE0AE73A0}"/>
              </a:ext>
            </a:extLst>
          </p:cNvPr>
          <p:cNvSpPr txBox="1"/>
          <p:nvPr/>
        </p:nvSpPr>
        <p:spPr>
          <a:xfrm>
            <a:off x="7571174" y="2440036"/>
            <a:ext cx="3340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Add months, days and color the appropriate boxes to create a Gantt Chart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7A07B-EABE-8931-E4FB-06825879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5" y="2081665"/>
            <a:ext cx="6038781" cy="30059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5B105D-6A46-C948-6BD8-A1C39871474B}"/>
              </a:ext>
            </a:extLst>
          </p:cNvPr>
          <p:cNvSpPr txBox="1"/>
          <p:nvPr/>
        </p:nvSpPr>
        <p:spPr>
          <a:xfrm>
            <a:off x="1114245" y="5491242"/>
            <a:ext cx="296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noProof="0" dirty="0">
                <a:solidFill>
                  <a:schemeClr val="tx1"/>
                </a:solidFill>
              </a:rPr>
              <a:t>Steps can be adjusted to the context of the CO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E1D408C-6578-0262-38A0-42A9DCEEF134}"/>
              </a:ext>
            </a:extLst>
          </p:cNvPr>
          <p:cNvCxnSpPr>
            <a:stCxn id="10" idx="1"/>
          </p:cNvCxnSpPr>
          <p:nvPr/>
        </p:nvCxnSpPr>
        <p:spPr>
          <a:xfrm rot="10800000">
            <a:off x="6893960" y="2363057"/>
            <a:ext cx="677214" cy="538645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DB196C9-11FD-0EC1-B97A-8ADEFA32A3B8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 flipH="1">
            <a:off x="6888425" y="1010505"/>
            <a:ext cx="180274" cy="4525448"/>
          </a:xfrm>
          <a:prstGeom prst="bentConnector4">
            <a:avLst>
              <a:gd name="adj1" fmla="val -126807"/>
              <a:gd name="adj2" fmla="val 68452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F7A00DB-6AB2-ED83-A85B-9F84833C9B9F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2293396" y="5188095"/>
            <a:ext cx="403631" cy="20266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57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1319-3AAD-91EA-F96D-7ECD6AA4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E0825-3A16-846A-9B6B-F4D432462B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EDF5D-9C69-1CE0-2A31-08E5779ED5BF}"/>
              </a:ext>
            </a:extLst>
          </p:cNvPr>
          <p:cNvSpPr txBox="1"/>
          <p:nvPr/>
        </p:nvSpPr>
        <p:spPr>
          <a:xfrm>
            <a:off x="3048886" y="3136613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3426D-6412-7365-DA41-F4FD8F77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99BBA-7FD5-33B5-1E98-1CF94385586B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6C6-42FF-D1A0-F286-7D292D15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06C4D0-00CB-EF65-434E-634F64187A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2C53F-D9E1-6E62-CE8E-2A63B10DF617}"/>
              </a:ext>
            </a:extLst>
          </p:cNvPr>
          <p:cNvSpPr txBox="1"/>
          <p:nvPr/>
        </p:nvSpPr>
        <p:spPr>
          <a:xfrm>
            <a:off x="3578032" y="2890391"/>
            <a:ext cx="5039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 of Targeting Strategy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AA3DC-8F5D-13B8-F46D-BF4E62FB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13AA-70C0-2F69-EB23-DEDED1331BB0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0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E88CC-2A34-2085-FD05-F4159279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36F64-D59C-7B0A-B2BC-69F24071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7267-1E53-FF46-6E0D-F476BD4FF473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C47D-58AB-A5F2-5DDE-C1426587F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 Documentation Structure for Targeting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8609A7-C279-262D-B849-FDADAA79B8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82AC4-734D-855B-F862-B1D24ACCF1B9}"/>
              </a:ext>
            </a:extLst>
          </p:cNvPr>
          <p:cNvSpPr/>
          <p:nvPr/>
        </p:nvSpPr>
        <p:spPr>
          <a:xfrm>
            <a:off x="422276" y="1349829"/>
            <a:ext cx="11363961" cy="1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Country Office CSP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WFP’s integrated programmatic offer aims to support achievement of SDG 2 in 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6D45A-62FC-701C-F9B4-1B99E19DE44D}"/>
              </a:ext>
            </a:extLst>
          </p:cNvPr>
          <p:cNvSpPr/>
          <p:nvPr/>
        </p:nvSpPr>
        <p:spPr>
          <a:xfrm>
            <a:off x="422276" y="2606947"/>
            <a:ext cx="11363961" cy="1524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[Country Office] Targeting Strategy ([CSP Duration])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will the CO operationalize synergies across programmes through targeting, and how does it plan to improve the accuracy of targeting considering risks and potential prioritization decisions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F8EE0B-2C09-1AAE-EA84-D5399C3B81DA}"/>
              </a:ext>
            </a:extLst>
          </p:cNvPr>
          <p:cNvSpPr/>
          <p:nvPr/>
        </p:nvSpPr>
        <p:spPr>
          <a:xfrm>
            <a:off x="431800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Activity #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Detailed steps, roles, responsibilities, risk mitigation, etc.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855A34-0570-F8C8-49E6-70D64398E7D4}"/>
              </a:ext>
            </a:extLst>
          </p:cNvPr>
          <p:cNvSpPr/>
          <p:nvPr/>
        </p:nvSpPr>
        <p:spPr>
          <a:xfrm>
            <a:off x="3342715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Activity #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Detailed steps, roles, responsibilities, risk mitigation, etc.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5563A-D3F3-C67B-DA1B-8C9105248725}"/>
              </a:ext>
            </a:extLst>
          </p:cNvPr>
          <p:cNvSpPr/>
          <p:nvPr/>
        </p:nvSpPr>
        <p:spPr>
          <a:xfrm>
            <a:off x="6253630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Activity #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Detailed steps, roles, responsibilities, risk mitigation,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41CA8-6D59-2EF9-D1EE-ADDFF5FA6A92}"/>
              </a:ext>
            </a:extLst>
          </p:cNvPr>
          <p:cNvSpPr/>
          <p:nvPr/>
        </p:nvSpPr>
        <p:spPr>
          <a:xfrm>
            <a:off x="9164544" y="4335693"/>
            <a:ext cx="2621693" cy="2059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SOP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Activity #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Detailed steps, roles, responsibilities, risk mitigation, etc.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37915-CB6D-C1CB-E27A-68CA5CA0ECCF}"/>
              </a:ext>
            </a:extLst>
          </p:cNvPr>
          <p:cNvSpPr/>
          <p:nvPr/>
        </p:nvSpPr>
        <p:spPr>
          <a:xfrm>
            <a:off x="9164544" y="2606947"/>
            <a:ext cx="2621693" cy="3365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Missing – Benchmark #4</a:t>
            </a:r>
          </a:p>
        </p:txBody>
      </p:sp>
    </p:spTree>
    <p:extLst>
      <p:ext uri="{BB962C8B-B14F-4D97-AF65-F5344CB8AC3E}">
        <p14:creationId xmlns:p14="http://schemas.microsoft.com/office/powerpoint/2010/main" val="319740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905D-813A-A466-2F6F-D932C581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AD62A-3E42-AFF2-08DD-3BCC3A04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80F75-A211-A059-4117-DE5C8DE90EC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2E9B-435E-A60E-6437-62AA8194E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7671CE-483B-5EBB-2FB3-E6A33DCB50BB}"/>
              </a:ext>
            </a:extLst>
          </p:cNvPr>
          <p:cNvSpPr/>
          <p:nvPr/>
        </p:nvSpPr>
        <p:spPr>
          <a:xfrm>
            <a:off x="422276" y="1173561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Background and CSP Overview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5027F-CDEA-8136-D4B9-5B82094914E7}"/>
              </a:ext>
            </a:extLst>
          </p:cNvPr>
          <p:cNvSpPr/>
          <p:nvPr/>
        </p:nvSpPr>
        <p:spPr>
          <a:xfrm>
            <a:off x="5301465" y="1173561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 which context are WFP programmes implemented?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B252C9-61F6-CDC0-FDB1-F505FA7269C1}"/>
              </a:ext>
            </a:extLst>
          </p:cNvPr>
          <p:cNvSpPr/>
          <p:nvPr/>
        </p:nvSpPr>
        <p:spPr>
          <a:xfrm>
            <a:off x="422276" y="1727779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Programmatic Objectives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353BB0-92AA-6E8D-BE4A-A2A27BB66215}"/>
              </a:ext>
            </a:extLst>
          </p:cNvPr>
          <p:cNvSpPr/>
          <p:nvPr/>
        </p:nvSpPr>
        <p:spPr>
          <a:xfrm>
            <a:off x="5301465" y="1727779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What vulnerability framework does each programme use?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9973D-7827-2407-900C-905F0B3BC14C}"/>
              </a:ext>
            </a:extLst>
          </p:cNvPr>
          <p:cNvSpPr/>
          <p:nvPr/>
        </p:nvSpPr>
        <p:spPr>
          <a:xfrm>
            <a:off x="422276" y="2281997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Partnerships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5FEA6-CDDD-DD24-2681-A1E154588790}"/>
              </a:ext>
            </a:extLst>
          </p:cNvPr>
          <p:cNvSpPr/>
          <p:nvPr/>
        </p:nvSpPr>
        <p:spPr>
          <a:xfrm>
            <a:off x="5301465" y="2281997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do programmes from partners interact with WFP’s?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Can targeting build on synergies in vulnerability frameworks?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35160-7CAD-22CE-6360-995FB7D9DF38}"/>
              </a:ext>
            </a:extLst>
          </p:cNvPr>
          <p:cNvSpPr/>
          <p:nvPr/>
        </p:nvSpPr>
        <p:spPr>
          <a:xfrm>
            <a:off x="422276" y="2836215"/>
            <a:ext cx="4632609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Coordination Mechanisms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A7DA6-9EB5-9D6B-8B0D-28A4520CA022}"/>
              </a:ext>
            </a:extLst>
          </p:cNvPr>
          <p:cNvSpPr/>
          <p:nvPr/>
        </p:nvSpPr>
        <p:spPr>
          <a:xfrm>
            <a:off x="5301465" y="2836215"/>
            <a:ext cx="646826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Which coordination mechanism (internal/external) will be used to ensure decisions are in line with the strategy?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879A8D-C9D7-CE61-1594-6C0E80110158}"/>
              </a:ext>
            </a:extLst>
          </p:cNvPr>
          <p:cNvSpPr/>
          <p:nvPr/>
        </p:nvSpPr>
        <p:spPr>
          <a:xfrm>
            <a:off x="422276" y="3390433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Step 1: Needs and Context Analysis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4C7992-B269-7A4D-F5CD-785C917D9855}"/>
              </a:ext>
            </a:extLst>
          </p:cNvPr>
          <p:cNvSpPr/>
          <p:nvPr/>
        </p:nvSpPr>
        <p:spPr>
          <a:xfrm>
            <a:off x="5301465" y="3390433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Which data will be used to design and update the targeting?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6C65A3-F989-F233-5C02-7A9BFE813332}"/>
              </a:ext>
            </a:extLst>
          </p:cNvPr>
          <p:cNvSpPr/>
          <p:nvPr/>
        </p:nvSpPr>
        <p:spPr>
          <a:xfrm>
            <a:off x="422276" y="3944651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A65F2D-BEF9-B3D6-B3C3-13960D82FF89}"/>
              </a:ext>
            </a:extLst>
          </p:cNvPr>
          <p:cNvSpPr/>
          <p:nvPr/>
        </p:nvSpPr>
        <p:spPr>
          <a:xfrm>
            <a:off x="5301465" y="3944651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Which targeting method seems most appropriate (per programme/activity)?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will we engage with communities for the design?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5C2451-3B34-0FFE-79F6-F0D9BE1A54C5}"/>
              </a:ext>
            </a:extLst>
          </p:cNvPr>
          <p:cNvSpPr/>
          <p:nvPr/>
        </p:nvSpPr>
        <p:spPr>
          <a:xfrm>
            <a:off x="422276" y="4498869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16F7A7-52AB-5A88-EC30-F3EAB95C46D6}"/>
              </a:ext>
            </a:extLst>
          </p:cNvPr>
          <p:cNvSpPr/>
          <p:nvPr/>
        </p:nvSpPr>
        <p:spPr>
          <a:xfrm>
            <a:off x="5301465" y="4498869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will we register and verify beneficiaries for our programmes?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will we engage with communities (CFM, appeals)?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F7EE22-44B5-8319-6678-81F0246D5CDF}"/>
              </a:ext>
            </a:extLst>
          </p:cNvPr>
          <p:cNvSpPr/>
          <p:nvPr/>
        </p:nvSpPr>
        <p:spPr>
          <a:xfrm>
            <a:off x="422276" y="5053087"/>
            <a:ext cx="4632609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118AF-B8CB-1DCC-FD6D-4A8492C78BD6}"/>
              </a:ext>
            </a:extLst>
          </p:cNvPr>
          <p:cNvSpPr/>
          <p:nvPr/>
        </p:nvSpPr>
        <p:spPr>
          <a:xfrm>
            <a:off x="5301465" y="5053087"/>
            <a:ext cx="646826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How will we monitor targeting errors and targeting risks?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F759FE-8CCB-B99F-A968-C2D5B7FD794F}"/>
              </a:ext>
            </a:extLst>
          </p:cNvPr>
          <p:cNvSpPr/>
          <p:nvPr/>
        </p:nvSpPr>
        <p:spPr>
          <a:xfrm>
            <a:off x="422276" y="6161527"/>
            <a:ext cx="4632609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Assurance Roadmap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ABABE-E39D-2A69-5CA8-BEABC2FFD8E0}"/>
              </a:ext>
            </a:extLst>
          </p:cNvPr>
          <p:cNvSpPr/>
          <p:nvPr/>
        </p:nvSpPr>
        <p:spPr>
          <a:xfrm>
            <a:off x="5301465" y="6161527"/>
            <a:ext cx="6468261" cy="477088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Which improvements will need to be integrated to our current targeting?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2F69F-9958-D39E-0380-56F6B2019E3E}"/>
              </a:ext>
            </a:extLst>
          </p:cNvPr>
          <p:cNvSpPr/>
          <p:nvPr/>
        </p:nvSpPr>
        <p:spPr>
          <a:xfrm>
            <a:off x="422276" y="5607305"/>
            <a:ext cx="4632609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Targeting Risk Management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15CFF-AE9A-D622-0E7F-737513A2D303}"/>
              </a:ext>
            </a:extLst>
          </p:cNvPr>
          <p:cNvSpPr/>
          <p:nvPr/>
        </p:nvSpPr>
        <p:spPr>
          <a:xfrm>
            <a:off x="5301465" y="5607305"/>
            <a:ext cx="6468261" cy="477088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Who are the stakeholders interested in our targeting decisions?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What are the risks around the proposed targeting approaches?</a:t>
            </a:r>
          </a:p>
        </p:txBody>
      </p:sp>
    </p:spTree>
    <p:extLst>
      <p:ext uri="{BB962C8B-B14F-4D97-AF65-F5344CB8AC3E}">
        <p14:creationId xmlns:p14="http://schemas.microsoft.com/office/powerpoint/2010/main" val="297533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2083A-AFC8-9749-D8B8-89E31DEC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EE8D4-0DBE-C48F-A38B-B3BBDFF15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2944D-07B2-FF00-609B-38374D8A603A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AF91-8664-A032-4F65-0B294D092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Sources of Information to Create the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DFF49-B0C8-03FD-E300-0FB5B9666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065565-A2D3-EEE2-7F87-8A19E35436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C76CEE-ED5F-25CB-AEBD-B6C684B653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B5E121-1614-1E34-5D4A-C35B24D7C26A}"/>
              </a:ext>
            </a:extLst>
          </p:cNvPr>
          <p:cNvSpPr/>
          <p:nvPr/>
        </p:nvSpPr>
        <p:spPr>
          <a:xfrm>
            <a:off x="1660642" y="1639011"/>
            <a:ext cx="1217066" cy="121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E5DF84-0EA0-9764-094F-E5968AC657AE}"/>
              </a:ext>
            </a:extLst>
          </p:cNvPr>
          <p:cNvSpPr/>
          <p:nvPr/>
        </p:nvSpPr>
        <p:spPr>
          <a:xfrm>
            <a:off x="5487467" y="1639011"/>
            <a:ext cx="1217066" cy="121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9127F2-B6FC-9DE1-31D1-942711F9A5C5}"/>
              </a:ext>
            </a:extLst>
          </p:cNvPr>
          <p:cNvSpPr/>
          <p:nvPr/>
        </p:nvSpPr>
        <p:spPr>
          <a:xfrm>
            <a:off x="9311097" y="1639011"/>
            <a:ext cx="1217066" cy="12170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F3148-CF86-56F3-FA7F-B16D9DA0CFBA}"/>
              </a:ext>
            </a:extLst>
          </p:cNvPr>
          <p:cNvSpPr/>
          <p:nvPr/>
        </p:nvSpPr>
        <p:spPr>
          <a:xfrm>
            <a:off x="782621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Existing documentation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CF5DD-F1E9-FCCB-3C86-2B441B341F0A}"/>
              </a:ext>
            </a:extLst>
          </p:cNvPr>
          <p:cNvSpPr/>
          <p:nvPr/>
        </p:nvSpPr>
        <p:spPr>
          <a:xfrm>
            <a:off x="4616409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Interviews with key functions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A52C1-46CD-1C5F-B12B-E62674814B55}"/>
              </a:ext>
            </a:extLst>
          </p:cNvPr>
          <p:cNvSpPr/>
          <p:nvPr/>
        </p:nvSpPr>
        <p:spPr>
          <a:xfrm>
            <a:off x="8429881" y="3304279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Field visits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016533-5DB8-A360-B472-774536A8FC2B}"/>
              </a:ext>
            </a:extLst>
          </p:cNvPr>
          <p:cNvSpPr/>
          <p:nvPr/>
        </p:nvSpPr>
        <p:spPr>
          <a:xfrm>
            <a:off x="782621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CSP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SOPs (Targeting, CFM, IDM)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Community Engagement 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Recent Analysis/CFM Reports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AME Cost Simulation Tool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Partner Documentation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 Risk Register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Audit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1B52B-8272-7009-9EA0-3E8AA04E9074}"/>
              </a:ext>
            </a:extLst>
          </p:cNvPr>
          <p:cNvSpPr/>
          <p:nvPr/>
        </p:nvSpPr>
        <p:spPr>
          <a:xfrm>
            <a:off x="4616409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Head of Programme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RAM (VAM, Monitoring &amp; CFM)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SO/Activity Managers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Head of Field/Sub Offices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Cross-cutting functional experts (GPI, conflict-sensitivity,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IDM/TEC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BPU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56352-B649-6007-1DD8-30E4A536E1F5}"/>
              </a:ext>
            </a:extLst>
          </p:cNvPr>
          <p:cNvSpPr/>
          <p:nvPr/>
        </p:nvSpPr>
        <p:spPr>
          <a:xfrm>
            <a:off x="8429881" y="4026467"/>
            <a:ext cx="2979499" cy="47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Contextualization of 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Interviews with partners (if possible)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Interviews with beneficiaries (if possible)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8" name="Graphic 37" descr="Folder Search with solid fill">
            <a:extLst>
              <a:ext uri="{FF2B5EF4-FFF2-40B4-BE49-F238E27FC236}">
                <a16:creationId xmlns:a16="http://schemas.microsoft.com/office/drawing/2014/main" id="{DDF8BF05-61C9-27A3-1CD5-A2E3BE4FD2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400" y="1813940"/>
            <a:ext cx="914400" cy="914400"/>
          </a:xfrm>
          <a:prstGeom prst="rect">
            <a:avLst/>
          </a:prstGeom>
        </p:spPr>
      </p:pic>
      <p:pic>
        <p:nvPicPr>
          <p:cNvPr id="40" name="Graphic 39" descr="Customer review with solid fill">
            <a:extLst>
              <a:ext uri="{FF2B5EF4-FFF2-40B4-BE49-F238E27FC236}">
                <a16:creationId xmlns:a16="http://schemas.microsoft.com/office/drawing/2014/main" id="{F87C4282-60E6-66F6-F3E5-B0D39F6F2F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1813940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with solid fill">
            <a:extLst>
              <a:ext uri="{FF2B5EF4-FFF2-40B4-BE49-F238E27FC236}">
                <a16:creationId xmlns:a16="http://schemas.microsoft.com/office/drawing/2014/main" id="{E3A6EB62-59DF-E693-DB0D-243091CEA0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2200" y="18139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3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788B-54A5-D253-3A81-CDC01469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BD80B-8F76-9BCB-A6B5-2AD5ECBCF8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96E3-D767-A163-78E6-09D8435F8E1F}"/>
              </a:ext>
            </a:extLst>
          </p:cNvPr>
          <p:cNvSpPr txBox="1"/>
          <p:nvPr/>
        </p:nvSpPr>
        <p:spPr>
          <a:xfrm>
            <a:off x="3578032" y="2890391"/>
            <a:ext cx="5039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Interview and Documentation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6A1D4-C314-03BD-E9C9-6F2DD1D9C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03913"/>
            <a:ext cx="1811975" cy="4388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A5C9A-CBD9-9CC9-B5A5-2895EF868AC2}"/>
              </a:ext>
            </a:extLst>
          </p:cNvPr>
          <p:cNvSpPr txBox="1"/>
          <p:nvPr/>
        </p:nvSpPr>
        <p:spPr>
          <a:xfrm>
            <a:off x="2000116" y="-422995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r>
              <a:rPr lang="en-US" sz="1200" b="1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lang="en-US" sz="1200" noProof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12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lang="en-US" sz="1200" b="1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03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9905D-813A-A466-2F6F-D932C581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AD62A-3E42-AFF2-08DD-3BCC3A04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80F75-A211-A059-4117-DE5C8DE90ECE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2E9B-435E-A60E-6437-62AA8194E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5027F-CDEA-8136-D4B9-5B82094914E7}"/>
              </a:ext>
            </a:extLst>
          </p:cNvPr>
          <p:cNvSpPr/>
          <p:nvPr/>
        </p:nvSpPr>
        <p:spPr>
          <a:xfrm>
            <a:off x="3922005" y="1173561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In which context are WFP programmes implemented?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353BB0-92AA-6E8D-BE4A-A2A27BB66215}"/>
              </a:ext>
            </a:extLst>
          </p:cNvPr>
          <p:cNvSpPr/>
          <p:nvPr/>
        </p:nvSpPr>
        <p:spPr>
          <a:xfrm>
            <a:off x="3922005" y="1727779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What vulnerability framework does each programme use?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5FEA6-CDDD-DD24-2681-A1E154588790}"/>
              </a:ext>
            </a:extLst>
          </p:cNvPr>
          <p:cNvSpPr/>
          <p:nvPr/>
        </p:nvSpPr>
        <p:spPr>
          <a:xfrm>
            <a:off x="3922005" y="2281997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do programmes from partners interact with WFP’s?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Can targeting build on synergies in vulnerability frameworks?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A7DA6-9EB5-9D6B-8B0D-28A4520CA022}"/>
              </a:ext>
            </a:extLst>
          </p:cNvPr>
          <p:cNvSpPr/>
          <p:nvPr/>
        </p:nvSpPr>
        <p:spPr>
          <a:xfrm>
            <a:off x="3922005" y="2836215"/>
            <a:ext cx="7847721" cy="477088"/>
          </a:xfrm>
          <a:prstGeom prst="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coordination mechanism (internal/external) will be used to ensure decisions are in line with the strategy?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4C7992-B269-7A4D-F5CD-785C917D9855}"/>
              </a:ext>
            </a:extLst>
          </p:cNvPr>
          <p:cNvSpPr/>
          <p:nvPr/>
        </p:nvSpPr>
        <p:spPr>
          <a:xfrm>
            <a:off x="3922005" y="3390433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data will be used to design and update the targeting?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A65F2D-BEF9-B3D6-B3C3-13960D82FF89}"/>
              </a:ext>
            </a:extLst>
          </p:cNvPr>
          <p:cNvSpPr/>
          <p:nvPr/>
        </p:nvSpPr>
        <p:spPr>
          <a:xfrm>
            <a:off x="3922005" y="3944651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targeting method seems most appropriate (per programme)?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engage with communities for the design?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16F7A7-52AB-5A88-EC30-F3EAB95C46D6}"/>
              </a:ext>
            </a:extLst>
          </p:cNvPr>
          <p:cNvSpPr/>
          <p:nvPr/>
        </p:nvSpPr>
        <p:spPr>
          <a:xfrm>
            <a:off x="3922005" y="4498869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register and verify beneficiaries for our programmes?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engage with communities (CFM, appeals)?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118AF-B8CB-1DCC-FD6D-4A8492C78BD6}"/>
              </a:ext>
            </a:extLst>
          </p:cNvPr>
          <p:cNvSpPr/>
          <p:nvPr/>
        </p:nvSpPr>
        <p:spPr>
          <a:xfrm>
            <a:off x="3922005" y="5053087"/>
            <a:ext cx="7847721" cy="477088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How will we monitor targeting errors and targeting risks?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ABABE-E39D-2A69-5CA8-BEABC2FFD8E0}"/>
              </a:ext>
            </a:extLst>
          </p:cNvPr>
          <p:cNvSpPr/>
          <p:nvPr/>
        </p:nvSpPr>
        <p:spPr>
          <a:xfrm>
            <a:off x="3922005" y="6161527"/>
            <a:ext cx="7847721" cy="477088"/>
          </a:xfrm>
          <a:prstGeom prst="rect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Which improvements will need to be integrated to our current targeting?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15CFF-AE9A-D622-0E7F-737513A2D303}"/>
              </a:ext>
            </a:extLst>
          </p:cNvPr>
          <p:cNvSpPr/>
          <p:nvPr/>
        </p:nvSpPr>
        <p:spPr>
          <a:xfrm>
            <a:off x="3922005" y="5607305"/>
            <a:ext cx="7847721" cy="477088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Who are the stakeholders interested in our targeting decisions?</a:t>
            </a:r>
          </a:p>
          <a:p>
            <a:pPr>
              <a:spcAft>
                <a:spcPts val="600"/>
              </a:spcAft>
            </a:pPr>
            <a:r>
              <a:rPr lang="en-US" sz="1200" noProof="0" dirty="0">
                <a:solidFill>
                  <a:schemeClr val="tx1"/>
                </a:solidFill>
              </a:rPr>
              <a:t>What are the risks around the proposed targeting approaches?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CB20F5-892B-6ACB-BF43-7E53BAEABB72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483BE-E69B-8EC2-8E60-B776B6BDADE7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3CBA9-23C3-1E6C-B1ED-7AB8FE067D35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C09B7-70D5-5B7E-D6F6-44FA7EC2B168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B8540F-3D23-FABA-7658-5054A66B6718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F308F-B75F-1E54-53B5-9364E8DF2501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9D1F28-186E-4CF9-23F8-BF3628D95CE6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5B39E-1CF8-2CA6-4AC1-5950F476E791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EADF-B0B4-75EC-CF20-4C9AE5633F7B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C659D-04FE-3A7D-2244-9B7630FD1290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209908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E88CC-2A34-2085-FD05-F4159279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36F64-D59C-7B0A-B2BC-69F24071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59388"/>
            <a:ext cx="1811975" cy="43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7267-1E53-FF46-6E0D-F476BD4FF473}"/>
              </a:ext>
            </a:extLst>
          </p:cNvPr>
          <p:cNvSpPr txBox="1"/>
          <p:nvPr/>
        </p:nvSpPr>
        <p:spPr>
          <a:xfrm>
            <a:off x="2000116" y="-523313"/>
            <a:ext cx="10191884" cy="276999"/>
          </a:xfrm>
          <a:prstGeom prst="rect">
            <a:avLst/>
          </a:prstGeom>
          <a:solidFill>
            <a:srgbClr val="FFE8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change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any of the WFP Corporate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(see box to the left).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C47D-58AB-A5F2-5DDE-C1426587F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Content of the Targeting Strategy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8609A7-C279-262D-B849-FDADAA79B8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A3946-9317-F4BA-5530-FABC84C2A928}"/>
              </a:ext>
            </a:extLst>
          </p:cNvPr>
          <p:cNvSpPr/>
          <p:nvPr/>
        </p:nvSpPr>
        <p:spPr>
          <a:xfrm>
            <a:off x="422277" y="1173561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Background and CSP Overview</a:t>
            </a:r>
            <a:endParaRPr lang="en-US" sz="14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C88E4-B36B-3D35-AB37-781A593C657C}"/>
              </a:ext>
            </a:extLst>
          </p:cNvPr>
          <p:cNvSpPr/>
          <p:nvPr/>
        </p:nvSpPr>
        <p:spPr>
          <a:xfrm>
            <a:off x="422277" y="1727779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Programmatic Objectives</a:t>
            </a:r>
            <a:endParaRPr lang="en-US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3B69E-EDF7-3F4D-3128-134D14FBC6F9}"/>
              </a:ext>
            </a:extLst>
          </p:cNvPr>
          <p:cNvSpPr/>
          <p:nvPr/>
        </p:nvSpPr>
        <p:spPr>
          <a:xfrm>
            <a:off x="422277" y="2281997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Partnerships</a:t>
            </a:r>
            <a:endParaRPr lang="en-US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FEF40-15F9-1AB9-161F-6B3F06AEA568}"/>
              </a:ext>
            </a:extLst>
          </p:cNvPr>
          <p:cNvSpPr/>
          <p:nvPr/>
        </p:nvSpPr>
        <p:spPr>
          <a:xfrm>
            <a:off x="422277" y="2836215"/>
            <a:ext cx="3334475" cy="47708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Coordination Mechanisms</a:t>
            </a:r>
            <a:endParaRPr lang="en-US" sz="1400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FB2144-CC6B-FC43-09A6-6EF0507BE02D}"/>
              </a:ext>
            </a:extLst>
          </p:cNvPr>
          <p:cNvSpPr/>
          <p:nvPr/>
        </p:nvSpPr>
        <p:spPr>
          <a:xfrm>
            <a:off x="422277" y="3390433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1: Needs and Context Analysis </a:t>
            </a:r>
            <a:r>
              <a:rPr lang="en-US" sz="1100" noProof="0" dirty="0"/>
              <a:t>(high-level)</a:t>
            </a:r>
            <a:endParaRPr lang="en-US" sz="1400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A61827-A20A-1D92-92E0-EC91E6C21D80}"/>
              </a:ext>
            </a:extLst>
          </p:cNvPr>
          <p:cNvSpPr/>
          <p:nvPr/>
        </p:nvSpPr>
        <p:spPr>
          <a:xfrm>
            <a:off x="422277" y="3944651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2: Targeting Design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F3B8DC-6832-1955-BE10-09E3E27E550B}"/>
              </a:ext>
            </a:extLst>
          </p:cNvPr>
          <p:cNvSpPr/>
          <p:nvPr/>
        </p:nvSpPr>
        <p:spPr>
          <a:xfrm>
            <a:off x="422277" y="4498869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3: Implementation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01500-D5A5-B60F-A356-85F720136A04}"/>
              </a:ext>
            </a:extLst>
          </p:cNvPr>
          <p:cNvSpPr/>
          <p:nvPr/>
        </p:nvSpPr>
        <p:spPr>
          <a:xfrm>
            <a:off x="422277" y="5053087"/>
            <a:ext cx="3334475" cy="477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Step 4: Monitoring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(high-level)</a:t>
            </a:r>
            <a:endParaRPr lang="en-US" sz="1400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97DD38-C539-007E-EA98-FD7E2353FBC7}"/>
              </a:ext>
            </a:extLst>
          </p:cNvPr>
          <p:cNvSpPr/>
          <p:nvPr/>
        </p:nvSpPr>
        <p:spPr>
          <a:xfrm>
            <a:off x="422277" y="6161527"/>
            <a:ext cx="3334475" cy="477088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Assurance Roadmap</a:t>
            </a:r>
            <a:endParaRPr lang="en-US" sz="14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FA1266-2350-76AA-16F7-F74FCE3F2FDE}"/>
              </a:ext>
            </a:extLst>
          </p:cNvPr>
          <p:cNvSpPr/>
          <p:nvPr/>
        </p:nvSpPr>
        <p:spPr>
          <a:xfrm>
            <a:off x="422277" y="5607305"/>
            <a:ext cx="3334475" cy="477088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b="1" noProof="0" dirty="0"/>
              <a:t>Targeting Risk Management</a:t>
            </a:r>
            <a:endParaRPr lang="en-US" sz="1400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2C2C8-4E6E-8898-E842-162275680C09}"/>
              </a:ext>
            </a:extLst>
          </p:cNvPr>
          <p:cNvSpPr/>
          <p:nvPr/>
        </p:nvSpPr>
        <p:spPr>
          <a:xfrm>
            <a:off x="258871" y="1686560"/>
            <a:ext cx="3574082" cy="5019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7926FE-0D6B-DCD7-B5BF-6F63367FB44F}"/>
              </a:ext>
            </a:extLst>
          </p:cNvPr>
          <p:cNvSpPr/>
          <p:nvPr/>
        </p:nvSpPr>
        <p:spPr>
          <a:xfrm>
            <a:off x="3996359" y="1175225"/>
            <a:ext cx="7791779" cy="213807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b="1" noProof="0" dirty="0">
                <a:solidFill>
                  <a:schemeClr val="tx1"/>
                </a:solidFill>
              </a:rPr>
              <a:t>Summary of current status of this section: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[Add]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9AE92D-1551-36DD-ED98-7CE46F2F7E3E}"/>
              </a:ext>
            </a:extLst>
          </p:cNvPr>
          <p:cNvSpPr/>
          <p:nvPr/>
        </p:nvSpPr>
        <p:spPr>
          <a:xfrm>
            <a:off x="3996359" y="3355844"/>
            <a:ext cx="7791779" cy="3545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noProof="0" dirty="0">
                <a:solidFill>
                  <a:srgbClr val="C00000"/>
                </a:solidFill>
              </a:rPr>
              <a:t>Key strategic considerations to include in this section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[Add findings that could influence how the current situation is changed in the future strategy]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[Add findings that have risks for the targeting]</a:t>
            </a:r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6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PP Slides">
  <a:themeElements>
    <a:clrScheme name="WFP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BC"/>
      </a:accent1>
      <a:accent2>
        <a:srgbClr val="2AB3C6"/>
      </a:accent2>
      <a:accent3>
        <a:srgbClr val="1A4262"/>
      </a:accent3>
      <a:accent4>
        <a:srgbClr val="2F8867"/>
      </a:accent4>
      <a:accent5>
        <a:srgbClr val="3DB384"/>
      </a:accent5>
      <a:accent6>
        <a:srgbClr val="922955"/>
      </a:accent6>
      <a:hlink>
        <a:srgbClr val="E53C49"/>
      </a:hlink>
      <a:folHlink>
        <a:srgbClr val="EB7740"/>
      </a:folHlink>
    </a:clrScheme>
    <a:fontScheme name="WFP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50000"/>
          </a:lnSpc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HA_ppt_template" id="{14782EFE-6000-4DC5-8A87-73B54AAED3E3}" vid="{7A2B8A6A-8E56-43F1-985C-F713B9149C2C}"/>
    </a:ext>
  </a:extLst>
</a:theme>
</file>

<file path=ppt/theme/theme2.xml><?xml version="1.0" encoding="utf-8"?>
<a:theme xmlns:a="http://schemas.openxmlformats.org/drawingml/2006/main" name="1_APP Slides">
  <a:themeElements>
    <a:clrScheme name="WFP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DBC"/>
      </a:accent1>
      <a:accent2>
        <a:srgbClr val="2AB3C6"/>
      </a:accent2>
      <a:accent3>
        <a:srgbClr val="1A4262"/>
      </a:accent3>
      <a:accent4>
        <a:srgbClr val="2F8867"/>
      </a:accent4>
      <a:accent5>
        <a:srgbClr val="3DB384"/>
      </a:accent5>
      <a:accent6>
        <a:srgbClr val="922955"/>
      </a:accent6>
      <a:hlink>
        <a:srgbClr val="E53C49"/>
      </a:hlink>
      <a:folHlink>
        <a:srgbClr val="EB7740"/>
      </a:folHlink>
    </a:clrScheme>
    <a:fontScheme name="WFP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50000"/>
          </a:lnSpc>
          <a:defRPr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CHA_ppt_template" id="{14782EFE-6000-4DC5-8A87-73B54AAED3E3}" vid="{7A2B8A6A-8E56-43F1-985C-F713B9149C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C5AEA005F3944B5281CE0F7F3B6DF" ma:contentTypeVersion="19" ma:contentTypeDescription="Create a new document." ma:contentTypeScope="" ma:versionID="b2bd9b9168b72d7587b1dfbd020f591e">
  <xsd:schema xmlns:xsd="http://www.w3.org/2001/XMLSchema" xmlns:xs="http://www.w3.org/2001/XMLSchema" xmlns:p="http://schemas.microsoft.com/office/2006/metadata/properties" xmlns:ns2="49256dcf-74b5-4e0f-b2ab-e17546be8a80" xmlns:ns3="3940b711-dc1d-4235-b0a5-48d487f0d3b9" targetNamespace="http://schemas.microsoft.com/office/2006/metadata/properties" ma:root="true" ma:fieldsID="86c0d58b08990fe17b6559fb7515498a" ns2:_="" ns3:_="">
    <xsd:import namespace="49256dcf-74b5-4e0f-b2ab-e17546be8a80"/>
    <xsd:import namespace="3940b711-dc1d-4235-b0a5-48d487f0d3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56dcf-74b5-4e0f-b2ab-e17546be8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Describe what this folder should contain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b711-dc1d-4235-b0a5-48d487f0d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7c2faf-511a-483c-a677-1ab92e51de83}" ma:internalName="TaxCatchAll" ma:showField="CatchAllData" ma:web="3940b711-dc1d-4235-b0a5-48d487f0d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256dcf-74b5-4e0f-b2ab-e17546be8a80">
      <Terms xmlns="http://schemas.microsoft.com/office/infopath/2007/PartnerControls"/>
    </lcf76f155ced4ddcb4097134ff3c332f>
    <TaxCatchAll xmlns="3940b711-dc1d-4235-b0a5-48d487f0d3b9" xsi:nil="true"/>
    <Notes xmlns="49256dcf-74b5-4e0f-b2ab-e17546be8a80" xsi:nil="true"/>
  </documentManagement>
</p:properties>
</file>

<file path=customXml/itemProps1.xml><?xml version="1.0" encoding="utf-8"?>
<ds:datastoreItem xmlns:ds="http://schemas.openxmlformats.org/officeDocument/2006/customXml" ds:itemID="{0C9756BA-2A0B-4C31-BEE9-1E9611BA7A33}"/>
</file>

<file path=customXml/itemProps2.xml><?xml version="1.0" encoding="utf-8"?>
<ds:datastoreItem xmlns:ds="http://schemas.openxmlformats.org/officeDocument/2006/customXml" ds:itemID="{34FD2CF1-84BC-42B5-B85C-38C2652F8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712E4-3D08-403C-A0EE-7AC01F153CE5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5934d09b-ac2f-4407-83b9-8079d0031418"/>
    <ds:schemaRef ds:uri="http://schemas.openxmlformats.org/package/2006/metadata/core-properties"/>
    <ds:schemaRef ds:uri="0ac5d340-b34f-457a-b08b-0bcf80009b4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12609</TotalTime>
  <Words>2454</Words>
  <Application>Microsoft Office PowerPoint</Application>
  <PresentationFormat>Widescreen</PresentationFormat>
  <Paragraphs>408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Assistant</vt:lpstr>
      <vt:lpstr>Open Sans</vt:lpstr>
      <vt:lpstr>Open Sans Extrabold</vt:lpstr>
      <vt:lpstr>Open Sans Extrabold</vt:lpstr>
      <vt:lpstr>Open Sans Light</vt:lpstr>
      <vt:lpstr>APP Slides</vt:lpstr>
      <vt:lpstr>1_APP Slides</vt:lpstr>
      <vt:lpstr>Targeting Strategy – Interview Findings Presentation to the [Country Office] Targeting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 Chalifour</dc:creator>
  <cp:lastModifiedBy>Eve Chalifour</cp:lastModifiedBy>
  <cp:revision>7</cp:revision>
  <dcterms:created xsi:type="dcterms:W3CDTF">2025-07-25T07:31:18Z</dcterms:created>
  <dcterms:modified xsi:type="dcterms:W3CDTF">2026-04-09T12:27:20Z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3a108f-898d-4589-9ebc-7ee3b46df9b8_Enabled">
    <vt:lpwstr>true</vt:lpwstr>
  </property>
  <property fmtid="{D5CDD505-2E9C-101B-9397-08002B2CF9AE}" pid="3" name="MSIP_Label_2a3a108f-898d-4589-9ebc-7ee3b46df9b8_Method">
    <vt:lpwstr>Standard</vt:lpwstr>
  </property>
  <property fmtid="{D5CDD505-2E9C-101B-9397-08002B2CF9AE}" pid="4" name="MSIP_Label_2a3a108f-898d-4589-9ebc-7ee3b46df9b8_Name">
    <vt:lpwstr>Official use only</vt:lpwstr>
  </property>
  <property fmtid="{D5CDD505-2E9C-101B-9397-08002B2CF9AE}" pid="5" name="MSIP_Label_2a3a108f-898d-4589-9ebc-7ee3b46df9b8_SiteId">
    <vt:lpwstr>462ad9ae-d7d9-4206-b874-71b1e079776f</vt:lpwstr>
  </property>
  <property fmtid="{D5CDD505-2E9C-101B-9397-08002B2CF9AE}" pid="6" name="MSIP_Label_2a3a108f-898d-4589-9ebc-7ee3b46df9b8_ActionId">
    <vt:lpwstr>03cda0c4-5f33-4dbc-880f-dd8c22d8c441</vt:lpwstr>
  </property>
  <property fmtid="{D5CDD505-2E9C-101B-9397-08002B2CF9AE}" pid="7" name="MSIP_Label_2a3a108f-898d-4589-9ebc-7ee3b46df9b8_ContentBits">
    <vt:lpwstr>0</vt:lpwstr>
  </property>
  <property fmtid="{D5CDD505-2E9C-101B-9397-08002B2CF9AE}" pid="8" name="MediaServiceImageTags">
    <vt:lpwstr/>
  </property>
  <property fmtid="{D5CDD505-2E9C-101B-9397-08002B2CF9AE}" pid="9" name="ContentTypeId">
    <vt:lpwstr>0x01010007EC5AEA005F3944B5281CE0F7F3B6DF</vt:lpwstr>
  </property>
  <property fmtid="{D5CDD505-2E9C-101B-9397-08002B2CF9AE}" pid="10" name="MSIP_Label_2a3a108f-898d-4589-9ebc-7ee3b46df9b8_SetDate">
    <vt:lpwstr>2025-11-27T07:54:04Z</vt:lpwstr>
  </property>
  <property fmtid="{D5CDD505-2E9C-101B-9397-08002B2CF9AE}" pid="11" name="MSIP_Label_2a3a108f-898d-4589-9ebc-7ee3b46df9b8_Tag">
    <vt:lpwstr>10, 3, 0, 2</vt:lpwstr>
  </property>
</Properties>
</file>